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1" r:id="rId4"/>
  </p:sldMasterIdLst>
  <p:notesMasterIdLst>
    <p:notesMasterId r:id="rId36"/>
  </p:notesMasterIdLst>
  <p:sldIdLst>
    <p:sldId id="256" r:id="rId5"/>
    <p:sldId id="293" r:id="rId6"/>
    <p:sldId id="294" r:id="rId7"/>
    <p:sldId id="295" r:id="rId8"/>
    <p:sldId id="296" r:id="rId9"/>
    <p:sldId id="297" r:id="rId10"/>
    <p:sldId id="298" r:id="rId11"/>
    <p:sldId id="299" r:id="rId12"/>
    <p:sldId id="300" r:id="rId13"/>
    <p:sldId id="321"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22" r:id="rId30"/>
    <p:sldId id="316" r:id="rId31"/>
    <p:sldId id="317" r:id="rId32"/>
    <p:sldId id="323" r:id="rId33"/>
    <p:sldId id="318" r:id="rId34"/>
    <p:sldId id="319" r:id="rId35"/>
  </p:sldIdLst>
  <p:sldSz cx="13004800" cy="9753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146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8702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251200" y="4443307"/>
            <a:ext cx="8778240" cy="2694204"/>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251200" y="7115836"/>
            <a:ext cx="8778240" cy="1950720"/>
          </a:xfrm>
        </p:spPr>
        <p:txBody>
          <a:bodyPr/>
          <a:lstStyle>
            <a:lvl1pPr marL="0" indent="0" algn="l">
              <a:buNone/>
              <a:defRPr sz="2560" b="1">
                <a:solidFill>
                  <a:schemeClr val="tx2"/>
                </a:solidFill>
              </a:defRPr>
            </a:lvl1pPr>
            <a:lvl2pPr marL="650230" indent="0" algn="ctr">
              <a:buNone/>
            </a:lvl2pPr>
            <a:lvl3pPr marL="1300460" indent="0" algn="ctr">
              <a:buNone/>
            </a:lvl3pPr>
            <a:lvl4pPr marL="1950690" indent="0" algn="ctr">
              <a:buNone/>
            </a:lvl4pPr>
            <a:lvl5pPr marL="2600919" indent="0" algn="ctr">
              <a:buNone/>
            </a:lvl5pPr>
            <a:lvl6pPr marL="3251149" indent="0" algn="ctr">
              <a:buNone/>
            </a:lvl6pPr>
            <a:lvl7pPr marL="3901379" indent="0" algn="ctr">
              <a:buNone/>
            </a:lvl7pPr>
            <a:lvl8pPr marL="4551609" indent="0" algn="ctr">
              <a:buNone/>
            </a:lvl8pPr>
            <a:lvl9pPr marL="5201839"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1043017" y="1669827"/>
            <a:ext cx="3251200" cy="541867"/>
          </a:xfrm>
        </p:spPr>
        <p:txBody>
          <a:bodyPr/>
          <a:lstStyle/>
          <a:p>
            <a:endParaRPr lang="en-US" dirty="0"/>
          </a:p>
        </p:txBody>
      </p:sp>
      <p:sp>
        <p:nvSpPr>
          <p:cNvPr id="17" name="Footer Placeholder 16"/>
          <p:cNvSpPr>
            <a:spLocks noGrp="1"/>
          </p:cNvSpPr>
          <p:nvPr>
            <p:ph type="ftr" sz="quarter" idx="11"/>
          </p:nvPr>
        </p:nvSpPr>
        <p:spPr bwMode="auto">
          <a:xfrm rot="5400000">
            <a:off x="10065449" y="5947262"/>
            <a:ext cx="5201920" cy="546202"/>
          </a:xfrm>
        </p:spPr>
        <p:txBody>
          <a:bodyPr/>
          <a:lstStyle/>
          <a:p>
            <a:endParaRPr lang="en-US" dirty="0"/>
          </a:p>
        </p:txBody>
      </p:sp>
      <p:sp>
        <p:nvSpPr>
          <p:cNvPr id="10" name="Rectangle 9"/>
          <p:cNvSpPr/>
          <p:nvPr/>
        </p:nvSpPr>
        <p:spPr bwMode="auto">
          <a:xfrm>
            <a:off x="541867" y="0"/>
            <a:ext cx="866987" cy="97536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2" name="Rectangle 11"/>
          <p:cNvSpPr/>
          <p:nvPr/>
        </p:nvSpPr>
        <p:spPr bwMode="auto">
          <a:xfrm>
            <a:off x="393011" y="0"/>
            <a:ext cx="148855" cy="97536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4" name="Rectangle 13"/>
          <p:cNvSpPr/>
          <p:nvPr/>
        </p:nvSpPr>
        <p:spPr bwMode="auto">
          <a:xfrm>
            <a:off x="1408854" y="0"/>
            <a:ext cx="258662" cy="97536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9" name="Rectangle 18"/>
          <p:cNvSpPr/>
          <p:nvPr/>
        </p:nvSpPr>
        <p:spPr bwMode="auto">
          <a:xfrm>
            <a:off x="1623211" y="0"/>
            <a:ext cx="327509" cy="97536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1" name="Straight Connector 10"/>
          <p:cNvSpPr>
            <a:spLocks noChangeShapeType="1"/>
          </p:cNvSpPr>
          <p:nvPr/>
        </p:nvSpPr>
        <p:spPr bwMode="auto">
          <a:xfrm>
            <a:off x="151245" y="0"/>
            <a:ext cx="0" cy="97536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8" name="Straight Connector 17"/>
          <p:cNvSpPr>
            <a:spLocks noChangeShapeType="1"/>
          </p:cNvSpPr>
          <p:nvPr/>
        </p:nvSpPr>
        <p:spPr bwMode="auto">
          <a:xfrm>
            <a:off x="1300480" y="0"/>
            <a:ext cx="0" cy="97536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0" name="Straight Connector 19"/>
          <p:cNvSpPr>
            <a:spLocks noChangeShapeType="1"/>
          </p:cNvSpPr>
          <p:nvPr/>
        </p:nvSpPr>
        <p:spPr bwMode="auto">
          <a:xfrm>
            <a:off x="1214737" y="0"/>
            <a:ext cx="0" cy="97536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6" name="Straight Connector 15"/>
          <p:cNvSpPr>
            <a:spLocks noChangeShapeType="1"/>
          </p:cNvSpPr>
          <p:nvPr/>
        </p:nvSpPr>
        <p:spPr bwMode="auto">
          <a:xfrm>
            <a:off x="2455666" y="0"/>
            <a:ext cx="0" cy="97536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5" name="Straight Connector 14"/>
          <p:cNvSpPr>
            <a:spLocks noChangeShapeType="1"/>
          </p:cNvSpPr>
          <p:nvPr/>
        </p:nvSpPr>
        <p:spPr bwMode="auto">
          <a:xfrm>
            <a:off x="1517227" y="0"/>
            <a:ext cx="0" cy="97536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2" name="Straight Connector 21"/>
          <p:cNvSpPr>
            <a:spLocks noChangeShapeType="1"/>
          </p:cNvSpPr>
          <p:nvPr/>
        </p:nvSpPr>
        <p:spPr bwMode="auto">
          <a:xfrm>
            <a:off x="12961929" y="0"/>
            <a:ext cx="0" cy="97536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7" name="Rectangle 26"/>
          <p:cNvSpPr/>
          <p:nvPr/>
        </p:nvSpPr>
        <p:spPr bwMode="auto">
          <a:xfrm>
            <a:off x="1733974" y="0"/>
            <a:ext cx="108373" cy="97536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1" name="Oval 20"/>
          <p:cNvSpPr/>
          <p:nvPr/>
        </p:nvSpPr>
        <p:spPr bwMode="auto">
          <a:xfrm>
            <a:off x="866987" y="4876800"/>
            <a:ext cx="1842347" cy="1842347"/>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3" name="Oval 22"/>
          <p:cNvSpPr/>
          <p:nvPr/>
        </p:nvSpPr>
        <p:spPr bwMode="auto">
          <a:xfrm>
            <a:off x="1862588" y="6921603"/>
            <a:ext cx="912247" cy="912247"/>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4" name="Oval 23"/>
          <p:cNvSpPr/>
          <p:nvPr/>
        </p:nvSpPr>
        <p:spPr bwMode="auto">
          <a:xfrm>
            <a:off x="1551758" y="7823121"/>
            <a:ext cx="195072" cy="195072"/>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6" name="Oval 25"/>
          <p:cNvSpPr/>
          <p:nvPr/>
        </p:nvSpPr>
        <p:spPr bwMode="auto">
          <a:xfrm>
            <a:off x="2366874" y="8232038"/>
            <a:ext cx="390144" cy="390144"/>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5" name="Oval 24"/>
          <p:cNvSpPr/>
          <p:nvPr/>
        </p:nvSpPr>
        <p:spPr>
          <a:xfrm>
            <a:off x="2709333" y="6394027"/>
            <a:ext cx="520192" cy="520192"/>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9" name="Slide Number Placeholder 28"/>
          <p:cNvSpPr>
            <a:spLocks noGrp="1"/>
          </p:cNvSpPr>
          <p:nvPr>
            <p:ph type="sldNum" sz="quarter" idx="12"/>
          </p:nvPr>
        </p:nvSpPr>
        <p:spPr bwMode="auto">
          <a:xfrm>
            <a:off x="1885218" y="7009710"/>
            <a:ext cx="866987" cy="736034"/>
          </a:xfrm>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9162356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0264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8"/>
            <a:ext cx="2384213" cy="832216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50240" y="390597"/>
            <a:ext cx="8561493" cy="8322169"/>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033393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44604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50240" y="2275840"/>
            <a:ext cx="10620587" cy="693155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endParaRPr lang="en-US" dirty="0"/>
          </a:p>
        </p:txBody>
      </p:sp>
      <p:sp>
        <p:nvSpPr>
          <p:cNvPr id="9" name="Slide Number Placeholder 8"/>
          <p:cNvSpPr>
            <a:spLocks noGrp="1"/>
          </p:cNvSpPr>
          <p:nvPr>
            <p:ph type="sldNum" sz="quarter" idx="15"/>
          </p:nvPr>
        </p:nvSpPr>
        <p:spPr/>
        <p:txBody>
          <a:bodyPr rtlCol="0"/>
          <a:lstStyle/>
          <a:p>
            <a:fld id="{86CB4B4D-7CA3-9044-876B-883B54F8677D}" type="slidenum">
              <a:rPr lang="en-IN" smtClean="0"/>
              <a:t>‹#›</a:t>
            </a:fld>
            <a:endParaRPr lang="en-IN"/>
          </a:p>
        </p:txBody>
      </p:sp>
      <p:sp>
        <p:nvSpPr>
          <p:cNvPr id="10" name="Footer Placeholder 9"/>
          <p:cNvSpPr>
            <a:spLocks noGrp="1"/>
          </p:cNvSpPr>
          <p:nvPr>
            <p:ph type="ftr" sz="quarter" idx="16"/>
          </p:nvPr>
        </p:nvSpPr>
        <p:spPr/>
        <p:txBody>
          <a:bodyPr rtlCol="0"/>
          <a:lstStyle/>
          <a:p>
            <a:endParaRPr lang="en-US" dirty="0"/>
          </a:p>
        </p:txBody>
      </p:sp>
    </p:spTree>
    <p:extLst>
      <p:ext uri="{BB962C8B-B14F-4D97-AF65-F5344CB8AC3E}">
        <p14:creationId xmlns:p14="http://schemas.microsoft.com/office/powerpoint/2010/main" val="2648812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51200" y="4118187"/>
            <a:ext cx="8778240" cy="2920661"/>
          </a:xfrm>
        </p:spPr>
        <p:txBody>
          <a:bodyPr/>
          <a:lstStyle>
            <a:lvl1pPr algn="l">
              <a:buNone/>
              <a:defRPr sz="4267" b="1" cap="small" baseline="0"/>
            </a:lvl1pPr>
          </a:lstStyle>
          <a:p>
            <a:r>
              <a:rPr kumimoji="0" lang="en-US"/>
              <a:t>Click to edit Master title style</a:t>
            </a:r>
          </a:p>
        </p:txBody>
      </p:sp>
      <p:sp>
        <p:nvSpPr>
          <p:cNvPr id="3" name="Text Placeholder 2"/>
          <p:cNvSpPr>
            <a:spLocks noGrp="1"/>
          </p:cNvSpPr>
          <p:nvPr>
            <p:ph type="body" idx="1"/>
          </p:nvPr>
        </p:nvSpPr>
        <p:spPr>
          <a:xfrm>
            <a:off x="3251200" y="7125547"/>
            <a:ext cx="8778240" cy="1950720"/>
          </a:xfrm>
        </p:spPr>
        <p:txBody>
          <a:bodyPr anchor="t"/>
          <a:lstStyle>
            <a:lvl1pPr marL="0" indent="0">
              <a:buNone/>
              <a:defRPr sz="2560" b="1">
                <a:solidFill>
                  <a:schemeClr val="tx2"/>
                </a:solidFill>
              </a:defRPr>
            </a:lvl1pPr>
            <a:lvl2pPr>
              <a:buNone/>
              <a:defRPr sz="2560">
                <a:solidFill>
                  <a:schemeClr val="tx1">
                    <a:tint val="75000"/>
                  </a:schemeClr>
                </a:solidFill>
              </a:defRPr>
            </a:lvl2pPr>
            <a:lvl3pPr>
              <a:buNone/>
              <a:defRPr sz="2276">
                <a:solidFill>
                  <a:schemeClr val="tx1">
                    <a:tint val="75000"/>
                  </a:schemeClr>
                </a:solidFill>
              </a:defRPr>
            </a:lvl3pPr>
            <a:lvl4pPr>
              <a:buNone/>
              <a:defRPr sz="1991">
                <a:solidFill>
                  <a:schemeClr val="tx1">
                    <a:tint val="75000"/>
                  </a:schemeClr>
                </a:solidFill>
              </a:defRPr>
            </a:lvl4pPr>
            <a:lvl5pPr>
              <a:buNone/>
              <a:defRPr sz="199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1041075" y="1664614"/>
            <a:ext cx="3251200" cy="541867"/>
          </a:xfrm>
        </p:spPr>
        <p:txBody>
          <a:bodyPr/>
          <a:lstStyle/>
          <a:p>
            <a:endParaRPr lang="en-US" dirty="0"/>
          </a:p>
        </p:txBody>
      </p:sp>
      <p:sp>
        <p:nvSpPr>
          <p:cNvPr id="5" name="Footer Placeholder 4"/>
          <p:cNvSpPr>
            <a:spLocks noGrp="1"/>
          </p:cNvSpPr>
          <p:nvPr>
            <p:ph type="ftr" sz="quarter" idx="11"/>
          </p:nvPr>
        </p:nvSpPr>
        <p:spPr bwMode="auto">
          <a:xfrm rot="5400000">
            <a:off x="10065715" y="5943193"/>
            <a:ext cx="5201920" cy="546202"/>
          </a:xfrm>
        </p:spPr>
        <p:txBody>
          <a:bodyPr/>
          <a:lstStyle/>
          <a:p>
            <a:endParaRPr lang="en-US" dirty="0"/>
          </a:p>
        </p:txBody>
      </p:sp>
      <p:sp>
        <p:nvSpPr>
          <p:cNvPr id="9" name="Rectangle 8"/>
          <p:cNvSpPr/>
          <p:nvPr/>
        </p:nvSpPr>
        <p:spPr bwMode="auto">
          <a:xfrm>
            <a:off x="541867" y="0"/>
            <a:ext cx="866987" cy="97536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0" name="Rectangle 9"/>
          <p:cNvSpPr/>
          <p:nvPr/>
        </p:nvSpPr>
        <p:spPr bwMode="auto">
          <a:xfrm>
            <a:off x="393011" y="0"/>
            <a:ext cx="148855" cy="97536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1" name="Rectangle 10"/>
          <p:cNvSpPr/>
          <p:nvPr/>
        </p:nvSpPr>
        <p:spPr bwMode="auto">
          <a:xfrm>
            <a:off x="1408854" y="0"/>
            <a:ext cx="258662" cy="97536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2" name="Rectangle 11"/>
          <p:cNvSpPr/>
          <p:nvPr/>
        </p:nvSpPr>
        <p:spPr bwMode="auto">
          <a:xfrm>
            <a:off x="1623211" y="0"/>
            <a:ext cx="327509" cy="97536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3" name="Straight Connector 12"/>
          <p:cNvSpPr>
            <a:spLocks noChangeShapeType="1"/>
          </p:cNvSpPr>
          <p:nvPr/>
        </p:nvSpPr>
        <p:spPr bwMode="auto">
          <a:xfrm>
            <a:off x="151245" y="0"/>
            <a:ext cx="0" cy="97536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4" name="Straight Connector 13"/>
          <p:cNvSpPr>
            <a:spLocks noChangeShapeType="1"/>
          </p:cNvSpPr>
          <p:nvPr/>
        </p:nvSpPr>
        <p:spPr bwMode="auto">
          <a:xfrm>
            <a:off x="1300480" y="0"/>
            <a:ext cx="0" cy="97536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5" name="Straight Connector 14"/>
          <p:cNvSpPr>
            <a:spLocks noChangeShapeType="1"/>
          </p:cNvSpPr>
          <p:nvPr/>
        </p:nvSpPr>
        <p:spPr bwMode="auto">
          <a:xfrm>
            <a:off x="1214737" y="0"/>
            <a:ext cx="0" cy="97536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6" name="Straight Connector 15"/>
          <p:cNvSpPr>
            <a:spLocks noChangeShapeType="1"/>
          </p:cNvSpPr>
          <p:nvPr/>
        </p:nvSpPr>
        <p:spPr bwMode="auto">
          <a:xfrm>
            <a:off x="2455666" y="0"/>
            <a:ext cx="0" cy="97536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7" name="Straight Connector 16"/>
          <p:cNvSpPr>
            <a:spLocks noChangeShapeType="1"/>
          </p:cNvSpPr>
          <p:nvPr/>
        </p:nvSpPr>
        <p:spPr bwMode="auto">
          <a:xfrm>
            <a:off x="1517227" y="0"/>
            <a:ext cx="0" cy="97536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8" name="Rectangle 17"/>
          <p:cNvSpPr/>
          <p:nvPr/>
        </p:nvSpPr>
        <p:spPr bwMode="auto">
          <a:xfrm>
            <a:off x="1733974" y="0"/>
            <a:ext cx="108373" cy="97536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9" name="Oval 18"/>
          <p:cNvSpPr/>
          <p:nvPr/>
        </p:nvSpPr>
        <p:spPr bwMode="auto">
          <a:xfrm>
            <a:off x="866987" y="4876800"/>
            <a:ext cx="1842347" cy="1842347"/>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0" name="Oval 19"/>
          <p:cNvSpPr/>
          <p:nvPr/>
        </p:nvSpPr>
        <p:spPr bwMode="auto">
          <a:xfrm>
            <a:off x="1884024" y="6921603"/>
            <a:ext cx="912247" cy="912247"/>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1" name="Oval 20"/>
          <p:cNvSpPr/>
          <p:nvPr/>
        </p:nvSpPr>
        <p:spPr bwMode="auto">
          <a:xfrm>
            <a:off x="1551758" y="7823121"/>
            <a:ext cx="195072" cy="195072"/>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2" name="Oval 21"/>
          <p:cNvSpPr/>
          <p:nvPr/>
        </p:nvSpPr>
        <p:spPr bwMode="auto">
          <a:xfrm>
            <a:off x="2366874" y="8236373"/>
            <a:ext cx="390144" cy="390144"/>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3" name="Oval 22"/>
          <p:cNvSpPr/>
          <p:nvPr/>
        </p:nvSpPr>
        <p:spPr bwMode="auto">
          <a:xfrm>
            <a:off x="2672412" y="6371396"/>
            <a:ext cx="520192" cy="520192"/>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6" name="Straight Connector 25"/>
          <p:cNvSpPr>
            <a:spLocks noChangeShapeType="1"/>
          </p:cNvSpPr>
          <p:nvPr/>
        </p:nvSpPr>
        <p:spPr bwMode="auto">
          <a:xfrm>
            <a:off x="12939298" y="0"/>
            <a:ext cx="0" cy="97536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6" name="Slide Number Placeholder 5"/>
          <p:cNvSpPr>
            <a:spLocks noGrp="1"/>
          </p:cNvSpPr>
          <p:nvPr>
            <p:ph type="sldNum" sz="quarter" idx="12"/>
          </p:nvPr>
        </p:nvSpPr>
        <p:spPr bwMode="auto">
          <a:xfrm>
            <a:off x="1906654" y="7009710"/>
            <a:ext cx="866987" cy="736034"/>
          </a:xfrm>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35257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
        <p:nvSpPr>
          <p:cNvPr id="9" name="Content Placeholder 8"/>
          <p:cNvSpPr>
            <a:spLocks noGrp="1"/>
          </p:cNvSpPr>
          <p:nvPr>
            <p:ph sz="quarter" idx="1"/>
          </p:nvPr>
        </p:nvSpPr>
        <p:spPr>
          <a:xfrm>
            <a:off x="650240" y="2275840"/>
            <a:ext cx="5201920" cy="6502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073242" y="2275840"/>
            <a:ext cx="5201920" cy="6502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76192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40" y="388338"/>
            <a:ext cx="10728960" cy="16256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
        <p:nvSpPr>
          <p:cNvPr id="11" name="Content Placeholder 10"/>
          <p:cNvSpPr>
            <a:spLocks noGrp="1"/>
          </p:cNvSpPr>
          <p:nvPr>
            <p:ph sz="quarter" idx="2"/>
          </p:nvPr>
        </p:nvSpPr>
        <p:spPr>
          <a:xfrm>
            <a:off x="650240" y="3359573"/>
            <a:ext cx="5201920" cy="552704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217920" y="3359573"/>
            <a:ext cx="5201920" cy="552704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50240" y="2232490"/>
            <a:ext cx="5201920" cy="936346"/>
          </a:xfrm>
          <a:prstGeom prst="roundRect">
            <a:avLst>
              <a:gd name="adj" fmla="val 16667"/>
            </a:avLst>
          </a:prstGeom>
          <a:solidFill>
            <a:schemeClr val="accent1"/>
          </a:solidFill>
        </p:spPr>
        <p:txBody>
          <a:bodyPr rtlCol="0" anchor="ctr">
            <a:noAutofit/>
          </a:bodyPr>
          <a:lstStyle>
            <a:lvl1pPr marL="0" indent="0">
              <a:buFontTx/>
              <a:buNone/>
              <a:defRPr sz="2844"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6177280" y="2232490"/>
            <a:ext cx="5201920" cy="936346"/>
          </a:xfrm>
          <a:prstGeom prst="roundRect">
            <a:avLst>
              <a:gd name="adj" fmla="val 16667"/>
            </a:avLst>
          </a:prstGeom>
          <a:solidFill>
            <a:schemeClr val="accent1"/>
          </a:solidFill>
        </p:spPr>
        <p:txBody>
          <a:bodyPr rtlCol="0" anchor="ctr">
            <a:noAutofit/>
          </a:bodyPr>
          <a:lstStyle>
            <a:lvl1pPr marL="0" indent="0">
              <a:buFontTx/>
              <a:buNone/>
              <a:defRPr sz="2844"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89148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endParaRPr lang="en-US" dirty="0"/>
          </a:p>
        </p:txBody>
      </p:sp>
      <p:sp>
        <p:nvSpPr>
          <p:cNvPr id="7" name="Slide Number Placeholder 6"/>
          <p:cNvSpPr>
            <a:spLocks noGrp="1"/>
          </p:cNvSpPr>
          <p:nvPr>
            <p:ph type="sldNum" sz="quarter" idx="11"/>
          </p:nvPr>
        </p:nvSpPr>
        <p:spPr/>
        <p:txBody>
          <a:bodyPr rtlCol="0"/>
          <a:lstStyle/>
          <a:p>
            <a:fld id="{86CB4B4D-7CA3-9044-876B-883B54F8677D}" type="slidenum">
              <a:rPr lang="en-IN" smtClean="0"/>
              <a:t>‹#›</a:t>
            </a:fld>
            <a:endParaRPr lang="en-IN"/>
          </a:p>
        </p:txBody>
      </p:sp>
      <p:sp>
        <p:nvSpPr>
          <p:cNvPr id="8" name="Footer Placeholder 7"/>
          <p:cNvSpPr>
            <a:spLocks noGrp="1"/>
          </p:cNvSpPr>
          <p:nvPr>
            <p:ph type="ftr" sz="quarter" idx="12"/>
          </p:nvPr>
        </p:nvSpPr>
        <p:spPr/>
        <p:txBody>
          <a:bodyPr rtlCol="0"/>
          <a:lstStyle/>
          <a:p>
            <a:endParaRPr lang="en-US" dirty="0"/>
          </a:p>
        </p:txBody>
      </p:sp>
    </p:spTree>
    <p:extLst>
      <p:ext uri="{BB962C8B-B14F-4D97-AF65-F5344CB8AC3E}">
        <p14:creationId xmlns:p14="http://schemas.microsoft.com/office/powerpoint/2010/main" val="129980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231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2462933" y="0"/>
            <a:ext cx="0" cy="97536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 name="Title 1"/>
          <p:cNvSpPr>
            <a:spLocks noGrp="1"/>
          </p:cNvSpPr>
          <p:nvPr>
            <p:ph type="title"/>
          </p:nvPr>
        </p:nvSpPr>
        <p:spPr>
          <a:xfrm rot="5400000">
            <a:off x="4795520" y="4551680"/>
            <a:ext cx="8973312" cy="650240"/>
          </a:xfrm>
        </p:spPr>
        <p:txBody>
          <a:bodyPr anchor="b"/>
          <a:lstStyle>
            <a:lvl1pPr algn="l">
              <a:buNone/>
              <a:defRPr sz="2844" b="1" cap="small" baseline="0"/>
            </a:lvl1pPr>
          </a:lstStyle>
          <a:p>
            <a:r>
              <a:rPr kumimoji="0" lang="en-US"/>
              <a:t>Click to edit Master title style</a:t>
            </a:r>
          </a:p>
        </p:txBody>
      </p:sp>
      <p:sp>
        <p:nvSpPr>
          <p:cNvPr id="3" name="Text Placeholder 2"/>
          <p:cNvSpPr>
            <a:spLocks noGrp="1"/>
          </p:cNvSpPr>
          <p:nvPr>
            <p:ph type="body" idx="2"/>
          </p:nvPr>
        </p:nvSpPr>
        <p:spPr>
          <a:xfrm>
            <a:off x="9688576" y="390144"/>
            <a:ext cx="2171802" cy="7087616"/>
          </a:xfrm>
        </p:spPr>
        <p:txBody>
          <a:bodyPr/>
          <a:lstStyle>
            <a:lvl1pPr marL="0" indent="0">
              <a:spcBef>
                <a:spcPts val="569"/>
              </a:spcBef>
              <a:spcAft>
                <a:spcPts val="1422"/>
              </a:spcAft>
              <a:buNone/>
              <a:defRPr sz="1707"/>
            </a:lvl1pPr>
            <a:lvl2pPr>
              <a:buNone/>
              <a:defRPr sz="1707"/>
            </a:lvl2pPr>
            <a:lvl3pPr>
              <a:buNone/>
              <a:defRPr sz="1422"/>
            </a:lvl3pPr>
            <a:lvl4pPr>
              <a:buNone/>
              <a:defRPr sz="1280"/>
            </a:lvl4pPr>
            <a:lvl5pPr>
              <a:buNone/>
              <a:defRPr sz="128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886613" y="0"/>
            <a:ext cx="0" cy="97536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9" name="Straight Connector 8"/>
          <p:cNvSpPr>
            <a:spLocks noChangeShapeType="1"/>
          </p:cNvSpPr>
          <p:nvPr/>
        </p:nvSpPr>
        <p:spPr bwMode="auto">
          <a:xfrm>
            <a:off x="8806821" y="0"/>
            <a:ext cx="0" cy="9753600"/>
          </a:xfrm>
          <a:prstGeom prst="line">
            <a:avLst/>
          </a:prstGeom>
          <a:noFill/>
          <a:ln w="12700"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1" name="Straight Connector 10"/>
          <p:cNvSpPr>
            <a:spLocks noChangeShapeType="1"/>
          </p:cNvSpPr>
          <p:nvPr/>
        </p:nvSpPr>
        <p:spPr bwMode="auto">
          <a:xfrm>
            <a:off x="12788053" y="0"/>
            <a:ext cx="0" cy="9753600"/>
          </a:xfrm>
          <a:prstGeom prst="line">
            <a:avLst/>
          </a:prstGeom>
          <a:noFill/>
          <a:ln w="19050"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2" name="Rectangle 11"/>
          <p:cNvSpPr/>
          <p:nvPr/>
        </p:nvSpPr>
        <p:spPr bwMode="auto">
          <a:xfrm>
            <a:off x="12571307" y="0"/>
            <a:ext cx="433493" cy="97536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3" name="Straight Connector 12"/>
          <p:cNvSpPr>
            <a:spLocks noChangeShapeType="1"/>
          </p:cNvSpPr>
          <p:nvPr/>
        </p:nvSpPr>
        <p:spPr bwMode="auto">
          <a:xfrm>
            <a:off x="12679680" y="0"/>
            <a:ext cx="0" cy="9753600"/>
          </a:xfrm>
          <a:prstGeom prst="line">
            <a:avLst/>
          </a:prstGeom>
          <a:noFill/>
          <a:ln w="9525"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4" name="Oval 13"/>
          <p:cNvSpPr/>
          <p:nvPr/>
        </p:nvSpPr>
        <p:spPr>
          <a:xfrm>
            <a:off x="11600282" y="8128000"/>
            <a:ext cx="780288" cy="780288"/>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8" name="Content Placeholder 17"/>
          <p:cNvSpPr>
            <a:spLocks noGrp="1"/>
          </p:cNvSpPr>
          <p:nvPr>
            <p:ph sz="quarter" idx="1"/>
          </p:nvPr>
        </p:nvSpPr>
        <p:spPr>
          <a:xfrm>
            <a:off x="433493" y="390144"/>
            <a:ext cx="8019627" cy="899932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endParaRPr lang="en-US" dirty="0"/>
          </a:p>
        </p:txBody>
      </p:sp>
      <p:sp>
        <p:nvSpPr>
          <p:cNvPr id="22" name="Slide Number Placeholder 21"/>
          <p:cNvSpPr>
            <a:spLocks noGrp="1"/>
          </p:cNvSpPr>
          <p:nvPr>
            <p:ph type="sldNum" sz="quarter" idx="15"/>
          </p:nvPr>
        </p:nvSpPr>
        <p:spPr/>
        <p:txBody>
          <a:bodyPr rtlCol="0"/>
          <a:lstStyle/>
          <a:p>
            <a:fld id="{86CB4B4D-7CA3-9044-876B-883B54F8677D}" type="slidenum">
              <a:rPr lang="en-IN" smtClean="0"/>
              <a:t>‹#›</a:t>
            </a:fld>
            <a:endParaRPr lang="en-IN"/>
          </a:p>
        </p:txBody>
      </p:sp>
      <p:sp>
        <p:nvSpPr>
          <p:cNvPr id="23" name="Footer Placeholder 22"/>
          <p:cNvSpPr>
            <a:spLocks noGrp="1"/>
          </p:cNvSpPr>
          <p:nvPr>
            <p:ph type="ftr" sz="quarter" idx="16"/>
          </p:nvPr>
        </p:nvSpPr>
        <p:spPr/>
        <p:txBody>
          <a:bodyPr rtlCol="0"/>
          <a:lstStyle/>
          <a:p>
            <a:endParaRPr lang="en-US" dirty="0"/>
          </a:p>
        </p:txBody>
      </p:sp>
    </p:spTree>
    <p:extLst>
      <p:ext uri="{BB962C8B-B14F-4D97-AF65-F5344CB8AC3E}">
        <p14:creationId xmlns:p14="http://schemas.microsoft.com/office/powerpoint/2010/main" val="20189105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2462933" y="0"/>
            <a:ext cx="0" cy="97536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3" name="Oval 12"/>
          <p:cNvSpPr/>
          <p:nvPr/>
        </p:nvSpPr>
        <p:spPr>
          <a:xfrm>
            <a:off x="11600282" y="8128000"/>
            <a:ext cx="780288" cy="780288"/>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 name="Title 1"/>
          <p:cNvSpPr>
            <a:spLocks noGrp="1"/>
          </p:cNvSpPr>
          <p:nvPr>
            <p:ph type="title"/>
          </p:nvPr>
        </p:nvSpPr>
        <p:spPr>
          <a:xfrm rot="5400000">
            <a:off x="4764634" y="4551680"/>
            <a:ext cx="8973312" cy="650240"/>
          </a:xfrm>
        </p:spPr>
        <p:txBody>
          <a:bodyPr anchor="b"/>
          <a:lstStyle>
            <a:lvl1pPr algn="l">
              <a:buNone/>
              <a:defRPr sz="2844" b="1"/>
            </a:lvl1pPr>
          </a:lstStyle>
          <a:p>
            <a:r>
              <a:rPr kumimoji="0" lang="en-US"/>
              <a:t>Click to edit Master title style</a:t>
            </a:r>
          </a:p>
        </p:txBody>
      </p:sp>
      <p:sp>
        <p:nvSpPr>
          <p:cNvPr id="3" name="Picture Placeholder 2"/>
          <p:cNvSpPr>
            <a:spLocks noGrp="1"/>
          </p:cNvSpPr>
          <p:nvPr>
            <p:ph type="pic" idx="1"/>
          </p:nvPr>
        </p:nvSpPr>
        <p:spPr>
          <a:xfrm>
            <a:off x="0" y="0"/>
            <a:ext cx="8778240" cy="97536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4551"/>
            </a:lvl1pPr>
          </a:lstStyle>
          <a:p>
            <a:pPr algn="ctr" eaLnBrk="1" latinLnBrk="0" hangingPunct="1">
              <a:buFontTx/>
              <a:buNone/>
            </a:pPr>
            <a:r>
              <a:rPr kumimoji="0" lang="en-US"/>
              <a:t>Click icon to add picture</a:t>
            </a:r>
          </a:p>
        </p:txBody>
      </p:sp>
      <p:sp>
        <p:nvSpPr>
          <p:cNvPr id="4" name="Text Placeholder 3"/>
          <p:cNvSpPr>
            <a:spLocks noGrp="1"/>
          </p:cNvSpPr>
          <p:nvPr>
            <p:ph type="body" sz="half" idx="2"/>
          </p:nvPr>
        </p:nvSpPr>
        <p:spPr>
          <a:xfrm>
            <a:off x="9622468" y="376597"/>
            <a:ext cx="2167467" cy="7048602"/>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42"/>
              </a:spcBef>
              <a:spcAft>
                <a:spcPts val="569"/>
              </a:spcAft>
              <a:buFontTx/>
              <a:buNone/>
              <a:defRPr sz="1707"/>
            </a:lvl1pPr>
            <a:lvl2pPr>
              <a:defRPr sz="1707"/>
            </a:lvl2pPr>
            <a:lvl3pPr>
              <a:defRPr sz="1422"/>
            </a:lvl3pPr>
            <a:lvl4pPr>
              <a:defRPr sz="1280"/>
            </a:lvl4pPr>
            <a:lvl5pPr>
              <a:defRPr sz="128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2788053" y="0"/>
            <a:ext cx="0" cy="9753600"/>
          </a:xfrm>
          <a:prstGeom prst="line">
            <a:avLst/>
          </a:prstGeom>
          <a:noFill/>
          <a:ln w="9525" cap="flat" cmpd="sng" algn="ctr">
            <a:solidFill>
              <a:schemeClr val="tx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1" name="Rectangle 10"/>
          <p:cNvSpPr/>
          <p:nvPr/>
        </p:nvSpPr>
        <p:spPr bwMode="auto">
          <a:xfrm>
            <a:off x="12571307" y="0"/>
            <a:ext cx="433493" cy="97536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2" name="Straight Connector 11"/>
          <p:cNvSpPr>
            <a:spLocks noChangeShapeType="1"/>
          </p:cNvSpPr>
          <p:nvPr/>
        </p:nvSpPr>
        <p:spPr bwMode="auto">
          <a:xfrm>
            <a:off x="12679680" y="0"/>
            <a:ext cx="0" cy="9753600"/>
          </a:xfrm>
          <a:prstGeom prst="line">
            <a:avLst/>
          </a:prstGeom>
          <a:noFill/>
          <a:ln w="9525"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9" name="Straight Connector 18"/>
          <p:cNvSpPr>
            <a:spLocks noChangeShapeType="1"/>
          </p:cNvSpPr>
          <p:nvPr/>
        </p:nvSpPr>
        <p:spPr bwMode="auto">
          <a:xfrm>
            <a:off x="8886613" y="0"/>
            <a:ext cx="0" cy="97536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0" name="Straight Connector 19"/>
          <p:cNvSpPr>
            <a:spLocks noChangeShapeType="1"/>
          </p:cNvSpPr>
          <p:nvPr/>
        </p:nvSpPr>
        <p:spPr bwMode="auto">
          <a:xfrm>
            <a:off x="8806821" y="0"/>
            <a:ext cx="0" cy="9753600"/>
          </a:xfrm>
          <a:prstGeom prst="line">
            <a:avLst/>
          </a:prstGeom>
          <a:noFill/>
          <a:ln w="12700"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7" name="Date Placeholder 16"/>
          <p:cNvSpPr>
            <a:spLocks noGrp="1"/>
          </p:cNvSpPr>
          <p:nvPr>
            <p:ph type="dt" sz="half" idx="10"/>
          </p:nvPr>
        </p:nvSpPr>
        <p:spPr/>
        <p:txBody>
          <a:bodyPr rtlCol="0"/>
          <a:lstStyle/>
          <a:p>
            <a:endParaRPr lang="en-US" dirty="0"/>
          </a:p>
        </p:txBody>
      </p:sp>
      <p:sp>
        <p:nvSpPr>
          <p:cNvPr id="18" name="Slide Number Placeholder 17"/>
          <p:cNvSpPr>
            <a:spLocks noGrp="1"/>
          </p:cNvSpPr>
          <p:nvPr>
            <p:ph type="sldNum" sz="quarter" idx="11"/>
          </p:nvPr>
        </p:nvSpPr>
        <p:spPr/>
        <p:txBody>
          <a:bodyPr rtlCol="0"/>
          <a:lstStyle/>
          <a:p>
            <a:fld id="{86CB4B4D-7CA3-9044-876B-883B54F8677D}" type="slidenum">
              <a:rPr lang="en-IN" smtClean="0"/>
              <a:t>‹#›</a:t>
            </a:fld>
            <a:endParaRPr lang="en-IN"/>
          </a:p>
        </p:txBody>
      </p:sp>
      <p:sp>
        <p:nvSpPr>
          <p:cNvPr id="21" name="Footer Placeholder 20"/>
          <p:cNvSpPr>
            <a:spLocks noGrp="1"/>
          </p:cNvSpPr>
          <p:nvPr>
            <p:ph type="ftr" sz="quarter" idx="12"/>
          </p:nvPr>
        </p:nvSpPr>
        <p:spPr/>
        <p:txBody>
          <a:bodyPr rtlCol="0"/>
          <a:lstStyle/>
          <a:p>
            <a:endParaRPr lang="en-US" dirty="0"/>
          </a:p>
        </p:txBody>
      </p:sp>
    </p:spTree>
    <p:extLst>
      <p:ext uri="{BB962C8B-B14F-4D97-AF65-F5344CB8AC3E}">
        <p14:creationId xmlns:p14="http://schemas.microsoft.com/office/powerpoint/2010/main" val="385635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2462933" y="0"/>
            <a:ext cx="0" cy="97536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2" name="Title Placeholder 21"/>
          <p:cNvSpPr>
            <a:spLocks noGrp="1"/>
          </p:cNvSpPr>
          <p:nvPr>
            <p:ph type="title"/>
          </p:nvPr>
        </p:nvSpPr>
        <p:spPr>
          <a:xfrm>
            <a:off x="650240" y="390596"/>
            <a:ext cx="10620587" cy="16256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50240" y="2275840"/>
            <a:ext cx="10620587" cy="693155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793984" y="1538632"/>
            <a:ext cx="2861056" cy="546202"/>
          </a:xfrm>
          <a:prstGeom prst="rect">
            <a:avLst/>
          </a:prstGeom>
        </p:spPr>
        <p:txBody>
          <a:bodyPr vert="horz" anchor="ctr" anchorCtr="0"/>
          <a:lstStyle>
            <a:lvl1pPr algn="r" eaLnBrk="1" latinLnBrk="0" hangingPunct="1">
              <a:defRPr kumimoji="0" sz="1707">
                <a:solidFill>
                  <a:schemeClr val="tx2"/>
                </a:solidFill>
              </a:defRPr>
            </a:lvl1pPr>
          </a:lstStyle>
          <a:p>
            <a:endParaRPr lang="en-US" dirty="0"/>
          </a:p>
        </p:txBody>
      </p:sp>
      <p:sp>
        <p:nvSpPr>
          <p:cNvPr id="3" name="Footer Placeholder 2"/>
          <p:cNvSpPr>
            <a:spLocks noGrp="1"/>
          </p:cNvSpPr>
          <p:nvPr>
            <p:ph type="ftr" sz="quarter" idx="3"/>
          </p:nvPr>
        </p:nvSpPr>
        <p:spPr>
          <a:xfrm rot="5400000">
            <a:off x="9941598" y="5315186"/>
            <a:ext cx="4551680" cy="520192"/>
          </a:xfrm>
          <a:prstGeom prst="rect">
            <a:avLst/>
          </a:prstGeom>
        </p:spPr>
        <p:txBody>
          <a:bodyPr vert="horz" anchor="ctr" anchorCtr="0"/>
          <a:lstStyle>
            <a:lvl1pPr algn="l" eaLnBrk="1" latinLnBrk="0" hangingPunct="1">
              <a:defRPr kumimoji="0" sz="1707">
                <a:solidFill>
                  <a:schemeClr val="tx2"/>
                </a:solidFill>
              </a:defRPr>
            </a:lvl1pPr>
          </a:lstStyle>
          <a:p>
            <a:endParaRPr lang="en-US" dirty="0"/>
          </a:p>
        </p:txBody>
      </p:sp>
      <p:sp>
        <p:nvSpPr>
          <p:cNvPr id="7" name="Straight Connector 6"/>
          <p:cNvSpPr>
            <a:spLocks noChangeShapeType="1"/>
          </p:cNvSpPr>
          <p:nvPr/>
        </p:nvSpPr>
        <p:spPr bwMode="auto">
          <a:xfrm>
            <a:off x="108373" y="0"/>
            <a:ext cx="0" cy="97536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9" name="Straight Connector 8"/>
          <p:cNvSpPr>
            <a:spLocks noChangeShapeType="1"/>
          </p:cNvSpPr>
          <p:nvPr/>
        </p:nvSpPr>
        <p:spPr bwMode="auto">
          <a:xfrm>
            <a:off x="12788053" y="0"/>
            <a:ext cx="0" cy="9753600"/>
          </a:xfrm>
          <a:prstGeom prst="line">
            <a:avLst/>
          </a:prstGeom>
          <a:noFill/>
          <a:ln w="19050"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0" name="Rectangle 9"/>
          <p:cNvSpPr/>
          <p:nvPr/>
        </p:nvSpPr>
        <p:spPr bwMode="auto">
          <a:xfrm>
            <a:off x="12571307" y="0"/>
            <a:ext cx="433493" cy="97536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1" name="Straight Connector 10"/>
          <p:cNvSpPr>
            <a:spLocks noChangeShapeType="1"/>
          </p:cNvSpPr>
          <p:nvPr/>
        </p:nvSpPr>
        <p:spPr bwMode="auto">
          <a:xfrm>
            <a:off x="12679680" y="0"/>
            <a:ext cx="0" cy="9753600"/>
          </a:xfrm>
          <a:prstGeom prst="line">
            <a:avLst/>
          </a:prstGeom>
          <a:noFill/>
          <a:ln w="9525"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2" name="Oval 11"/>
          <p:cNvSpPr/>
          <p:nvPr/>
        </p:nvSpPr>
        <p:spPr>
          <a:xfrm>
            <a:off x="11600282" y="8128000"/>
            <a:ext cx="780288" cy="780288"/>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3" name="Slide Number Placeholder 22"/>
          <p:cNvSpPr>
            <a:spLocks noGrp="1"/>
          </p:cNvSpPr>
          <p:nvPr>
            <p:ph type="sldNum" sz="quarter" idx="4"/>
          </p:nvPr>
        </p:nvSpPr>
        <p:spPr>
          <a:xfrm>
            <a:off x="11561267" y="8155093"/>
            <a:ext cx="866987" cy="741274"/>
          </a:xfrm>
          <a:prstGeom prst="rect">
            <a:avLst/>
          </a:prstGeom>
        </p:spPr>
        <p:txBody>
          <a:bodyPr vert="horz" anchor="ctr"/>
          <a:lstStyle>
            <a:lvl1pPr algn="ctr" eaLnBrk="1" latinLnBrk="0" hangingPunct="1">
              <a:defRPr kumimoji="0" sz="1991" b="1">
                <a:solidFill>
                  <a:srgbClr val="FFFFFF"/>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974077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hdr="0" ftr="0" dt="0"/>
  <p:txStyles>
    <p:titleStyle>
      <a:lvl1pPr algn="l" rtl="0" eaLnBrk="1" latinLnBrk="0" hangingPunct="1">
        <a:spcBef>
          <a:spcPct val="0"/>
        </a:spcBef>
        <a:buNone/>
        <a:defRPr kumimoji="0" sz="4267" b="0" kern="1200" cap="small" baseline="0">
          <a:solidFill>
            <a:schemeClr val="tx2"/>
          </a:solidFill>
          <a:latin typeface="+mj-lt"/>
          <a:ea typeface="+mj-ea"/>
          <a:cs typeface="+mj-cs"/>
        </a:defRPr>
      </a:lvl1pPr>
    </p:titleStyle>
    <p:bodyStyle>
      <a:lvl1pPr marL="390138" indent="-390138" algn="l" rtl="0" eaLnBrk="1" latinLnBrk="0" hangingPunct="1">
        <a:spcBef>
          <a:spcPts val="853"/>
        </a:spcBef>
        <a:buClr>
          <a:schemeClr val="accent1"/>
        </a:buClr>
        <a:buSzPct val="70000"/>
        <a:buFont typeface="Wingdings"/>
        <a:buChar char=""/>
        <a:defRPr kumimoji="0" sz="3413" kern="1200">
          <a:solidFill>
            <a:schemeClr val="tx1"/>
          </a:solidFill>
          <a:latin typeface="+mn-lt"/>
          <a:ea typeface="+mn-ea"/>
          <a:cs typeface="+mn-cs"/>
        </a:defRPr>
      </a:lvl1pPr>
      <a:lvl2pPr marL="910322" indent="-390138" algn="l" rtl="0" eaLnBrk="1" latinLnBrk="0" hangingPunct="1">
        <a:spcBef>
          <a:spcPct val="20000"/>
        </a:spcBef>
        <a:buClr>
          <a:schemeClr val="accent1"/>
        </a:buClr>
        <a:buSzPct val="80000"/>
        <a:buFont typeface="Wingdings 2"/>
        <a:buChar char=""/>
        <a:defRPr kumimoji="0" sz="2987" kern="1200">
          <a:solidFill>
            <a:schemeClr val="tx1"/>
          </a:solidFill>
          <a:latin typeface="+mn-lt"/>
          <a:ea typeface="+mn-ea"/>
          <a:cs typeface="+mn-cs"/>
        </a:defRPr>
      </a:lvl2pPr>
      <a:lvl3pPr marL="1300460" indent="-260092" algn="l" rtl="0" eaLnBrk="1" latinLnBrk="0" hangingPunct="1">
        <a:spcBef>
          <a:spcPct val="20000"/>
        </a:spcBef>
        <a:buClr>
          <a:schemeClr val="accent1">
            <a:shade val="75000"/>
          </a:schemeClr>
        </a:buClr>
        <a:buSzPct val="60000"/>
        <a:buFont typeface="Wingdings"/>
        <a:buChar char=""/>
        <a:defRPr kumimoji="0" sz="2560" kern="1200">
          <a:solidFill>
            <a:schemeClr val="tx1"/>
          </a:solidFill>
          <a:latin typeface="+mn-lt"/>
          <a:ea typeface="+mn-ea"/>
          <a:cs typeface="+mn-cs"/>
        </a:defRPr>
      </a:lvl3pPr>
      <a:lvl4pPr marL="1690598" indent="-260092" algn="l" rtl="0" eaLnBrk="1" latinLnBrk="0" hangingPunct="1">
        <a:spcBef>
          <a:spcPct val="20000"/>
        </a:spcBef>
        <a:buClr>
          <a:schemeClr val="accent1">
            <a:tint val="60000"/>
          </a:schemeClr>
        </a:buClr>
        <a:buSzPct val="60000"/>
        <a:buFont typeface="Wingdings"/>
        <a:buChar char=""/>
        <a:defRPr kumimoji="0" sz="2560" kern="1200">
          <a:solidFill>
            <a:schemeClr val="tx1"/>
          </a:solidFill>
          <a:latin typeface="+mn-lt"/>
          <a:ea typeface="+mn-ea"/>
          <a:cs typeface="+mn-cs"/>
        </a:defRPr>
      </a:lvl4pPr>
      <a:lvl5pPr marL="2080735" indent="-260092" algn="l" rtl="0" eaLnBrk="1" latinLnBrk="0" hangingPunct="1">
        <a:spcBef>
          <a:spcPct val="20000"/>
        </a:spcBef>
        <a:buClr>
          <a:schemeClr val="accent2">
            <a:tint val="60000"/>
          </a:schemeClr>
        </a:buClr>
        <a:buSzPct val="68000"/>
        <a:buFont typeface="Wingdings 2"/>
        <a:buChar char=""/>
        <a:defRPr kumimoji="0" sz="2276" kern="1200">
          <a:solidFill>
            <a:schemeClr val="tx1"/>
          </a:solidFill>
          <a:latin typeface="+mn-lt"/>
          <a:ea typeface="+mn-ea"/>
          <a:cs typeface="+mn-cs"/>
        </a:defRPr>
      </a:lvl5pPr>
      <a:lvl6pPr marL="2470873" indent="-260092" algn="l" rtl="0" eaLnBrk="1" latinLnBrk="0" hangingPunct="1">
        <a:spcBef>
          <a:spcPct val="20000"/>
        </a:spcBef>
        <a:buClr>
          <a:schemeClr val="accent1"/>
        </a:buClr>
        <a:buChar char="•"/>
        <a:defRPr kumimoji="0" sz="2276" kern="1200">
          <a:solidFill>
            <a:schemeClr val="tx2"/>
          </a:solidFill>
          <a:latin typeface="+mn-lt"/>
          <a:ea typeface="+mn-ea"/>
          <a:cs typeface="+mn-cs"/>
        </a:defRPr>
      </a:lvl6pPr>
      <a:lvl7pPr marL="2861011" indent="-260092" algn="l" rtl="0" eaLnBrk="1" latinLnBrk="0" hangingPunct="1">
        <a:spcBef>
          <a:spcPct val="20000"/>
        </a:spcBef>
        <a:buClr>
          <a:schemeClr val="accent1">
            <a:tint val="60000"/>
          </a:schemeClr>
        </a:buClr>
        <a:buSzPct val="60000"/>
        <a:buFont typeface="Wingdings"/>
        <a:buChar char=""/>
        <a:defRPr kumimoji="0" sz="1991" kern="1200" baseline="0">
          <a:solidFill>
            <a:schemeClr val="tx2"/>
          </a:solidFill>
          <a:latin typeface="+mn-lt"/>
          <a:ea typeface="+mn-ea"/>
          <a:cs typeface="+mn-cs"/>
        </a:defRPr>
      </a:lvl7pPr>
      <a:lvl8pPr marL="3251149" indent="-260092" algn="l" rtl="0" eaLnBrk="1" latinLnBrk="0" hangingPunct="1">
        <a:spcBef>
          <a:spcPct val="20000"/>
        </a:spcBef>
        <a:buClr>
          <a:schemeClr val="accent2"/>
        </a:buClr>
        <a:buChar char="•"/>
        <a:defRPr kumimoji="0" sz="1991" kern="1200" cap="small" baseline="0">
          <a:solidFill>
            <a:schemeClr val="tx2"/>
          </a:solidFill>
          <a:latin typeface="+mn-lt"/>
          <a:ea typeface="+mn-ea"/>
          <a:cs typeface="+mn-cs"/>
        </a:defRPr>
      </a:lvl8pPr>
      <a:lvl9pPr marL="3641287" indent="-260092" algn="l" rtl="0" eaLnBrk="1" latinLnBrk="0" hangingPunct="1">
        <a:spcBef>
          <a:spcPct val="20000"/>
        </a:spcBef>
        <a:buClr>
          <a:schemeClr val="accent1">
            <a:shade val="75000"/>
          </a:schemeClr>
        </a:buClr>
        <a:buChar char="•"/>
        <a:defRPr kumimoji="0" sz="1991"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0230" algn="l" rtl="0" eaLnBrk="1" latinLnBrk="0" hangingPunct="1">
        <a:defRPr kumimoji="0" kern="1200">
          <a:solidFill>
            <a:schemeClr val="tx1"/>
          </a:solidFill>
          <a:latin typeface="+mn-lt"/>
          <a:ea typeface="+mn-ea"/>
          <a:cs typeface="+mn-cs"/>
        </a:defRPr>
      </a:lvl2pPr>
      <a:lvl3pPr marL="1300460" algn="l" rtl="0" eaLnBrk="1" latinLnBrk="0" hangingPunct="1">
        <a:defRPr kumimoji="0" kern="1200">
          <a:solidFill>
            <a:schemeClr val="tx1"/>
          </a:solidFill>
          <a:latin typeface="+mn-lt"/>
          <a:ea typeface="+mn-ea"/>
          <a:cs typeface="+mn-cs"/>
        </a:defRPr>
      </a:lvl3pPr>
      <a:lvl4pPr marL="1950690" algn="l" rtl="0" eaLnBrk="1" latinLnBrk="0" hangingPunct="1">
        <a:defRPr kumimoji="0" kern="1200">
          <a:solidFill>
            <a:schemeClr val="tx1"/>
          </a:solidFill>
          <a:latin typeface="+mn-lt"/>
          <a:ea typeface="+mn-ea"/>
          <a:cs typeface="+mn-cs"/>
        </a:defRPr>
      </a:lvl4pPr>
      <a:lvl5pPr marL="2600919" algn="l" rtl="0" eaLnBrk="1" latinLnBrk="0" hangingPunct="1">
        <a:defRPr kumimoji="0" kern="1200">
          <a:solidFill>
            <a:schemeClr val="tx1"/>
          </a:solidFill>
          <a:latin typeface="+mn-lt"/>
          <a:ea typeface="+mn-ea"/>
          <a:cs typeface="+mn-cs"/>
        </a:defRPr>
      </a:lvl5pPr>
      <a:lvl6pPr marL="3251149" algn="l" rtl="0" eaLnBrk="1" latinLnBrk="0" hangingPunct="1">
        <a:defRPr kumimoji="0" kern="1200">
          <a:solidFill>
            <a:schemeClr val="tx1"/>
          </a:solidFill>
          <a:latin typeface="+mn-lt"/>
          <a:ea typeface="+mn-ea"/>
          <a:cs typeface="+mn-cs"/>
        </a:defRPr>
      </a:lvl6pPr>
      <a:lvl7pPr marL="3901379" algn="l" rtl="0" eaLnBrk="1" latinLnBrk="0" hangingPunct="1">
        <a:defRPr kumimoji="0" kern="1200">
          <a:solidFill>
            <a:schemeClr val="tx1"/>
          </a:solidFill>
          <a:latin typeface="+mn-lt"/>
          <a:ea typeface="+mn-ea"/>
          <a:cs typeface="+mn-cs"/>
        </a:defRPr>
      </a:lvl7pPr>
      <a:lvl8pPr marL="4551609" algn="l" rtl="0" eaLnBrk="1" latinLnBrk="0" hangingPunct="1">
        <a:defRPr kumimoji="0" kern="1200">
          <a:solidFill>
            <a:schemeClr val="tx1"/>
          </a:solidFill>
          <a:latin typeface="+mn-lt"/>
          <a:ea typeface="+mn-ea"/>
          <a:cs typeface="+mn-cs"/>
        </a:defRPr>
      </a:lvl8pPr>
      <a:lvl9pPr marL="520183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12.xml"/><Relationship Id="rId4" Type="http://schemas.openxmlformats.org/officeDocument/2006/relationships/image" Target="../media/image24.t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2"/>
          <p:cNvSpPr txBox="1">
            <a:spLocks noGrp="1"/>
          </p:cNvSpPr>
          <p:nvPr>
            <p:ph type="ctrTitle"/>
          </p:nvPr>
        </p:nvSpPr>
        <p:spPr>
          <a:xfrm>
            <a:off x="1669775" y="2721375"/>
            <a:ext cx="10853530" cy="2155425"/>
          </a:xfrm>
          <a:prstGeom prst="rect">
            <a:avLst/>
          </a:prstGeom>
        </p:spPr>
        <p:txBody>
          <a:bodyPr>
            <a:normAutofit fontScale="90000"/>
          </a:bodyPr>
          <a:lstStyle>
            <a:lvl1pPr>
              <a:defRPr sz="4800"/>
            </a:lvl1pPr>
          </a:lstStyle>
          <a:p>
            <a:pPr algn="ctr"/>
            <a:r>
              <a:rPr lang="en-US" sz="7200" dirty="0">
                <a:solidFill>
                  <a:srgbClr val="C00000"/>
                </a:solidFill>
                <a:latin typeface="Calibri" pitchFamily="34" charset="0"/>
                <a:cs typeface="Calibri" pitchFamily="34" charset="0"/>
              </a:rPr>
              <a:t>19CSE305 </a:t>
            </a:r>
            <a:r>
              <a:rPr lang="en-IN" sz="7200" dirty="0">
                <a:solidFill>
                  <a:srgbClr val="C00000"/>
                </a:solidFill>
                <a:latin typeface="Calibri" pitchFamily="34" charset="0"/>
                <a:cs typeface="Calibri" pitchFamily="34" charset="0"/>
              </a:rPr>
              <a:t>MACHINE LEARNING</a:t>
            </a:r>
            <a:br>
              <a:rPr lang="en-IN" sz="7200" dirty="0">
                <a:solidFill>
                  <a:srgbClr val="C00000"/>
                </a:solidFill>
                <a:latin typeface="Calibri" pitchFamily="34" charset="0"/>
                <a:cs typeface="Calibri" pitchFamily="34" charset="0"/>
              </a:rPr>
            </a:br>
            <a:r>
              <a:rPr lang="en-IN" sz="7200" dirty="0">
                <a:solidFill>
                  <a:srgbClr val="C00000"/>
                </a:solidFill>
                <a:latin typeface="Calibri" pitchFamily="34" charset="0"/>
                <a:cs typeface="Calibri" pitchFamily="34" charset="0"/>
              </a:rPr>
              <a:t>Lecture 4_P3</a:t>
            </a:r>
            <a:endParaRPr lang="en-US" dirty="0"/>
          </a:p>
        </p:txBody>
      </p:sp>
      <p:sp>
        <p:nvSpPr>
          <p:cNvPr id="2" name="Slide Number Placeholder 1">
            <a:extLst>
              <a:ext uri="{FF2B5EF4-FFF2-40B4-BE49-F238E27FC236}">
                <a16:creationId xmlns:a16="http://schemas.microsoft.com/office/drawing/2014/main" id="{61B4D531-347D-4678-B3BF-5BD773803BE1}"/>
              </a:ext>
            </a:extLst>
          </p:cNvPr>
          <p:cNvSpPr>
            <a:spLocks noGrp="1"/>
          </p:cNvSpPr>
          <p:nvPr>
            <p:ph type="sldNum" sz="quarter" idx="12"/>
          </p:nvPr>
        </p:nvSpPr>
        <p:spPr/>
        <p:txBody>
          <a:bodyPr/>
          <a:lstStyle/>
          <a:p>
            <a:fld id="{86CB4B4D-7CA3-9044-876B-883B54F8677D}" type="slidenum">
              <a:rPr lang="en-IN" smtClean="0"/>
              <a:t>1</a:t>
            </a:fld>
            <a:endParaRPr lang="en-IN"/>
          </a:p>
        </p:txBody>
      </p:sp>
      <p:sp>
        <p:nvSpPr>
          <p:cNvPr id="4" name="Subtitle 2">
            <a:extLst>
              <a:ext uri="{FF2B5EF4-FFF2-40B4-BE49-F238E27FC236}">
                <a16:creationId xmlns:a16="http://schemas.microsoft.com/office/drawing/2014/main" id="{102A457E-AF15-4430-876E-6431A9B72598}"/>
              </a:ext>
            </a:extLst>
          </p:cNvPr>
          <p:cNvSpPr>
            <a:spLocks noGrp="1"/>
          </p:cNvSpPr>
          <p:nvPr>
            <p:ph type="subTitle" idx="1"/>
          </p:nvPr>
        </p:nvSpPr>
        <p:spPr>
          <a:xfrm>
            <a:off x="3359426" y="5688463"/>
            <a:ext cx="8845826" cy="771971"/>
          </a:xfrm>
        </p:spPr>
        <p:txBody>
          <a:bodyPr>
            <a:normAutofit fontScale="85000" lnSpcReduction="10000"/>
          </a:bodyPr>
          <a:lstStyle/>
          <a:p>
            <a:r>
              <a:rPr lang="en-US" sz="3200" dirty="0"/>
              <a:t>Covariance, Correlation and Rescaling of data</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D154F-F997-447B-A418-0FF5B0B3700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358355C-DE1B-4E5F-812A-5BFA300EBA51}"/>
              </a:ext>
            </a:extLst>
          </p:cNvPr>
          <p:cNvSpPr>
            <a:spLocks noGrp="1"/>
          </p:cNvSpPr>
          <p:nvPr>
            <p:ph type="body" idx="1"/>
          </p:nvPr>
        </p:nvSpPr>
        <p:spPr/>
        <p:txBody>
          <a:bodyPr/>
          <a:lstStyle/>
          <a:p>
            <a:endParaRPr lang="en-IN"/>
          </a:p>
        </p:txBody>
      </p:sp>
      <p:pic>
        <p:nvPicPr>
          <p:cNvPr id="1026" name="Picture 2" descr="What are Covariance and Correlation coefficients and their significance? |  by Ashutosh Tripathi | Towards Data Science">
            <a:extLst>
              <a:ext uri="{FF2B5EF4-FFF2-40B4-BE49-F238E27FC236}">
                <a16:creationId xmlns:a16="http://schemas.microsoft.com/office/drawing/2014/main" id="{237117DF-EB1F-49E7-AF0F-07099FFA6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3" y="502896"/>
            <a:ext cx="11247100" cy="86233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CCA6880-401A-492B-A905-295A4FBB562C}"/>
              </a:ext>
            </a:extLst>
          </p:cNvPr>
          <p:cNvSpPr>
            <a:spLocks noGrp="1"/>
          </p:cNvSpPr>
          <p:nvPr>
            <p:ph type="sldNum" sz="quarter" idx="2"/>
          </p:nvPr>
        </p:nvSpPr>
        <p:spPr/>
        <p:txBody>
          <a:bodyPr/>
          <a:lstStyle/>
          <a:p>
            <a:fld id="{86CB4B4D-7CA3-9044-876B-883B54F8677D}" type="slidenum">
              <a:rPr lang="en-IN" smtClean="0"/>
              <a:t>10</a:t>
            </a:fld>
            <a:endParaRPr lang="en-IN"/>
          </a:p>
        </p:txBody>
      </p:sp>
    </p:spTree>
    <p:extLst>
      <p:ext uri="{BB962C8B-B14F-4D97-AF65-F5344CB8AC3E}">
        <p14:creationId xmlns:p14="http://schemas.microsoft.com/office/powerpoint/2010/main" val="394819449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orrelation Coefficient - Common Expression"/>
          <p:cNvSpPr txBox="1">
            <a:spLocks noGrp="1"/>
          </p:cNvSpPr>
          <p:nvPr>
            <p:ph type="title"/>
          </p:nvPr>
        </p:nvSpPr>
        <p:spPr>
          <a:xfrm>
            <a:off x="650240" y="390596"/>
            <a:ext cx="11197203" cy="1625600"/>
          </a:xfrm>
          <a:prstGeom prst="rect">
            <a:avLst/>
          </a:prstGeom>
        </p:spPr>
        <p:txBody>
          <a:bodyPr/>
          <a:lstStyle>
            <a:lvl1pPr>
              <a:defRPr sz="5000">
                <a:solidFill>
                  <a:srgbClr val="170981"/>
                </a:solidFill>
              </a:defRPr>
            </a:lvl1pPr>
          </a:lstStyle>
          <a:p>
            <a:r>
              <a:rPr dirty="0"/>
              <a:t>Correlation Coefficient - Common </a:t>
            </a:r>
            <a:r>
              <a:rPr dirty="0">
                <a:latin typeface="Calibri" panose="020F0502020204030204" pitchFamily="34" charset="0"/>
                <a:cs typeface="Calibri" panose="020F0502020204030204" pitchFamily="34" charset="0"/>
              </a:rPr>
              <a:t>Expression</a:t>
            </a:r>
          </a:p>
        </p:txBody>
      </p:sp>
      <p:pic>
        <p:nvPicPr>
          <p:cNvPr id="332" name="image.pdf" descr="image.pdf"/>
          <p:cNvPicPr>
            <a:picLocks noChangeAspect="1"/>
          </p:cNvPicPr>
          <p:nvPr/>
        </p:nvPicPr>
        <p:blipFill>
          <a:blip r:embed="rId2"/>
          <a:stretch>
            <a:fillRect/>
          </a:stretch>
        </p:blipFill>
        <p:spPr>
          <a:xfrm>
            <a:off x="4395954" y="2716212"/>
            <a:ext cx="2895601" cy="2160588"/>
          </a:xfrm>
          <a:prstGeom prst="rect">
            <a:avLst/>
          </a:prstGeom>
          <a:ln w="12700">
            <a:miter lim="400000"/>
          </a:ln>
        </p:spPr>
      </p:pic>
      <p:sp>
        <p:nvSpPr>
          <p:cNvPr id="333" name="Sxy - Covariance between features x and y…"/>
          <p:cNvSpPr txBox="1"/>
          <p:nvPr/>
        </p:nvSpPr>
        <p:spPr>
          <a:xfrm>
            <a:off x="3061616" y="5320148"/>
            <a:ext cx="5732018" cy="2336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180000"/>
              </a:lnSpc>
            </a:pPr>
            <a:r>
              <a:rPr sz="2800" dirty="0" err="1"/>
              <a:t>S</a:t>
            </a:r>
            <a:r>
              <a:rPr sz="2800" baseline="-5999" dirty="0" err="1"/>
              <a:t>xy</a:t>
            </a:r>
            <a:r>
              <a:rPr sz="2800" baseline="-5999" dirty="0"/>
              <a:t> - </a:t>
            </a:r>
            <a:r>
              <a:rPr sz="2800" dirty="0"/>
              <a:t>Covariance between features x and y</a:t>
            </a:r>
          </a:p>
          <a:p>
            <a:pPr algn="l">
              <a:lnSpc>
                <a:spcPct val="180000"/>
              </a:lnSpc>
            </a:pPr>
            <a:r>
              <a:rPr sz="2800" dirty="0" err="1"/>
              <a:t>S</a:t>
            </a:r>
            <a:r>
              <a:rPr sz="2800" baseline="-5999" dirty="0" err="1"/>
              <a:t>x</a:t>
            </a:r>
            <a:r>
              <a:rPr sz="2800" dirty="0"/>
              <a:t> - Standard Deviation of X</a:t>
            </a:r>
          </a:p>
          <a:p>
            <a:pPr algn="l">
              <a:lnSpc>
                <a:spcPct val="180000"/>
              </a:lnSpc>
            </a:pPr>
            <a:r>
              <a:rPr sz="2800" dirty="0"/>
              <a:t>S</a:t>
            </a:r>
            <a:r>
              <a:rPr sz="2800" baseline="-5999" dirty="0"/>
              <a:t>y</a:t>
            </a:r>
            <a:r>
              <a:rPr sz="2800" dirty="0"/>
              <a:t> - Standard deviation of Y</a:t>
            </a:r>
          </a:p>
        </p:txBody>
      </p:sp>
      <p:sp>
        <p:nvSpPr>
          <p:cNvPr id="2" name="Slide Number Placeholder 1">
            <a:extLst>
              <a:ext uri="{FF2B5EF4-FFF2-40B4-BE49-F238E27FC236}">
                <a16:creationId xmlns:a16="http://schemas.microsoft.com/office/drawing/2014/main" id="{8A65D75B-684F-47D5-BE0D-37A4A44DB01C}"/>
              </a:ext>
            </a:extLst>
          </p:cNvPr>
          <p:cNvSpPr>
            <a:spLocks noGrp="1"/>
          </p:cNvSpPr>
          <p:nvPr>
            <p:ph type="sldNum" sz="quarter" idx="2"/>
          </p:nvPr>
        </p:nvSpPr>
        <p:spPr/>
        <p:txBody>
          <a:bodyPr/>
          <a:lstStyle/>
          <a:p>
            <a:fld id="{86CB4B4D-7CA3-9044-876B-883B54F8677D}" type="slidenum">
              <a:rPr lang="en-IN" smtClean="0"/>
              <a:t>11</a:t>
            </a:fld>
            <a:endParaRPr lang="en-IN"/>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orrelation Coefficient - Common Expression"/>
          <p:cNvSpPr txBox="1">
            <a:spLocks noGrp="1"/>
          </p:cNvSpPr>
          <p:nvPr>
            <p:ph type="title"/>
          </p:nvPr>
        </p:nvSpPr>
        <p:spPr>
          <a:prstGeom prst="rect">
            <a:avLst/>
          </a:prstGeom>
        </p:spPr>
        <p:txBody>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Correlation Coefficient - Common Expression</a:t>
            </a:r>
          </a:p>
        </p:txBody>
      </p:sp>
      <p:graphicFrame>
        <p:nvGraphicFramePr>
          <p:cNvPr id="336" name="Table"/>
          <p:cNvGraphicFramePr/>
          <p:nvPr>
            <p:extLst>
              <p:ext uri="{D42A27DB-BD31-4B8C-83A1-F6EECF244321}">
                <p14:modId xmlns:p14="http://schemas.microsoft.com/office/powerpoint/2010/main" val="3002923673"/>
              </p:ext>
            </p:extLst>
          </p:nvPr>
        </p:nvGraphicFramePr>
        <p:xfrm>
          <a:off x="3643244" y="2539190"/>
          <a:ext cx="3810000" cy="4267200"/>
        </p:xfrm>
        <a:graphic>
          <a:graphicData uri="http://schemas.openxmlformats.org/drawingml/2006/table">
            <a:tbl>
              <a:tblPr bandRow="1">
                <a:tableStyleId>{4C3C2611-4C71-4FC5-86AE-919BDF0F9419}</a:tableStyleId>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34922">
                <a:tc>
                  <a:txBody>
                    <a:bodyPr/>
                    <a:lstStyle/>
                    <a:p>
                      <a:pPr algn="ctr" defTabSz="457200">
                        <a:lnSpc>
                          <a:spcPts val="4400"/>
                        </a:lnSpc>
                        <a:defRPr sz="1800"/>
                      </a:pPr>
                      <a:r>
                        <a:rPr sz="2433">
                          <a:latin typeface="+mj-lt"/>
                          <a:ea typeface="Arial"/>
                          <a:cs typeface="Arial"/>
                          <a:sym typeface="Arial"/>
                        </a:rPr>
                        <a:t>Cigs (X)</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Cap (Y)</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r h="434922">
                <a:tc>
                  <a:txBody>
                    <a:bodyPr/>
                    <a:lstStyle/>
                    <a:p>
                      <a:pPr algn="ctr" defTabSz="457200">
                        <a:lnSpc>
                          <a:spcPts val="4400"/>
                        </a:lnSpc>
                        <a:defRPr sz="1800"/>
                      </a:pPr>
                      <a:r>
                        <a:rPr sz="2433">
                          <a:latin typeface="+mj-lt"/>
                          <a:ea typeface="Arial"/>
                          <a:cs typeface="Arial"/>
                          <a:sym typeface="Arial"/>
                        </a:rPr>
                        <a:t>0</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45</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r h="434922">
                <a:tc>
                  <a:txBody>
                    <a:bodyPr/>
                    <a:lstStyle/>
                    <a:p>
                      <a:pPr algn="ctr" defTabSz="457200">
                        <a:lnSpc>
                          <a:spcPts val="4400"/>
                        </a:lnSpc>
                        <a:defRPr sz="1800"/>
                      </a:pPr>
                      <a:r>
                        <a:rPr sz="2433" dirty="0">
                          <a:latin typeface="+mj-lt"/>
                          <a:ea typeface="Arial"/>
                          <a:cs typeface="Arial"/>
                          <a:sym typeface="Arial"/>
                        </a:rPr>
                        <a:t>5</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dirty="0">
                          <a:latin typeface="+mj-lt"/>
                          <a:ea typeface="Arial"/>
                          <a:cs typeface="Arial"/>
                          <a:sym typeface="Arial"/>
                        </a:rPr>
                        <a:t>42</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434922">
                <a:tc>
                  <a:txBody>
                    <a:bodyPr/>
                    <a:lstStyle/>
                    <a:p>
                      <a:pPr algn="ctr" defTabSz="457200">
                        <a:lnSpc>
                          <a:spcPts val="4400"/>
                        </a:lnSpc>
                        <a:defRPr sz="1800"/>
                      </a:pPr>
                      <a:r>
                        <a:rPr sz="2433">
                          <a:latin typeface="+mj-lt"/>
                          <a:ea typeface="Arial"/>
                          <a:cs typeface="Arial"/>
                          <a:sym typeface="Arial"/>
                        </a:rPr>
                        <a:t>10</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33</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434922">
                <a:tc>
                  <a:txBody>
                    <a:bodyPr/>
                    <a:lstStyle/>
                    <a:p>
                      <a:pPr algn="ctr" defTabSz="457200">
                        <a:lnSpc>
                          <a:spcPts val="4400"/>
                        </a:lnSpc>
                        <a:defRPr sz="1800"/>
                      </a:pPr>
                      <a:r>
                        <a:rPr sz="2433">
                          <a:latin typeface="+mj-lt"/>
                          <a:ea typeface="Arial"/>
                          <a:cs typeface="Arial"/>
                          <a:sym typeface="Arial"/>
                        </a:rPr>
                        <a:t>15</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31</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4"/>
                  </a:ext>
                </a:extLst>
              </a:tr>
              <a:tr h="434922">
                <a:tc>
                  <a:txBody>
                    <a:bodyPr/>
                    <a:lstStyle/>
                    <a:p>
                      <a:pPr algn="ctr" defTabSz="457200">
                        <a:lnSpc>
                          <a:spcPts val="4400"/>
                        </a:lnSpc>
                        <a:defRPr sz="1800"/>
                      </a:pPr>
                      <a:r>
                        <a:rPr sz="2433">
                          <a:latin typeface="+mj-lt"/>
                          <a:ea typeface="Arial"/>
                          <a:cs typeface="Arial"/>
                          <a:sym typeface="Arial"/>
                        </a:rPr>
                        <a:t>20</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29</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5"/>
                  </a:ext>
                </a:extLst>
              </a:tr>
              <a:tr h="434922">
                <a:tc>
                  <a:txBody>
                    <a:bodyPr/>
                    <a:lstStyle/>
                    <a:p>
                      <a:pPr algn="ctr" defTabSz="457200">
                        <a:lnSpc>
                          <a:spcPts val="4400"/>
                        </a:lnSpc>
                        <a:defRPr sz="1800"/>
                      </a:pPr>
                      <a:r>
                        <a:rPr sz="2433">
                          <a:latin typeface="+mj-lt"/>
                          <a:ea typeface="Arial"/>
                          <a:cs typeface="Arial"/>
                          <a:sym typeface="Arial"/>
                        </a:rPr>
                        <a:t>SD = 7.90</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dirty="0">
                          <a:latin typeface="+mj-lt"/>
                          <a:ea typeface="Arial"/>
                          <a:cs typeface="Arial"/>
                          <a:sym typeface="Arial"/>
                        </a:rPr>
                        <a:t>SD = 7.071</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337" name="Equation"/>
              <p:cNvSpPr txBox="1"/>
              <p:nvPr/>
            </p:nvSpPr>
            <p:spPr>
              <a:xfrm>
                <a:off x="3899054" y="6817769"/>
                <a:ext cx="6227390" cy="121036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4400" i="1">
                              <a:solidFill>
                                <a:srgbClr val="000000"/>
                              </a:solidFill>
                              <a:latin typeface="Cambria Math" panose="02040503050406030204" pitchFamily="18" charset="0"/>
                            </a:rPr>
                          </m:ctrlPr>
                        </m:sSubPr>
                        <m:e>
                          <m:r>
                            <a:rPr sz="4400" i="1">
                              <a:solidFill>
                                <a:srgbClr val="000000"/>
                              </a:solidFill>
                              <a:latin typeface="Cambria Math" panose="02040503050406030204" pitchFamily="18" charset="0"/>
                            </a:rPr>
                            <m:t>𝑟</m:t>
                          </m:r>
                        </m:e>
                        <m:sub>
                          <m:r>
                            <a:rPr sz="4400" i="1">
                              <a:solidFill>
                                <a:srgbClr val="000000"/>
                              </a:solidFill>
                              <a:latin typeface="Cambria Math" panose="02040503050406030204" pitchFamily="18" charset="0"/>
                            </a:rPr>
                            <m:t>𝑥𝑦</m:t>
                          </m:r>
                        </m:sub>
                      </m:sSub>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−53.75</m:t>
                          </m:r>
                        </m:num>
                        <m:den>
                          <m:r>
                            <a:rPr sz="4400" i="1">
                              <a:solidFill>
                                <a:srgbClr val="000000"/>
                              </a:solidFill>
                              <a:latin typeface="Cambria Math" panose="02040503050406030204" pitchFamily="18" charset="0"/>
                            </a:rPr>
                            <m:t>7.90∗7.071</m:t>
                          </m:r>
                        </m:den>
                      </m:f>
                      <m:r>
                        <a:rPr sz="4400" i="1">
                          <a:solidFill>
                            <a:srgbClr val="000000"/>
                          </a:solidFill>
                          <a:latin typeface="Cambria Math" panose="02040503050406030204" pitchFamily="18" charset="0"/>
                        </a:rPr>
                        <m:t>=−0.96</m:t>
                      </m:r>
                    </m:oMath>
                  </m:oMathPara>
                </a14:m>
                <a:endParaRPr sz="4400" dirty="0"/>
              </a:p>
            </p:txBody>
          </p:sp>
        </mc:Choice>
        <mc:Fallback xmlns="">
          <p:sp>
            <p:nvSpPr>
              <p:cNvPr id="337" name="Equation"/>
              <p:cNvSpPr txBox="1">
                <a:spLocks noRot="1" noChangeAspect="1" noMove="1" noResize="1" noEditPoints="1" noAdjustHandles="1" noChangeArrowheads="1" noChangeShapeType="1" noTextEdit="1"/>
              </p:cNvSpPr>
              <p:nvPr/>
            </p:nvSpPr>
            <p:spPr>
              <a:xfrm>
                <a:off x="3899054" y="6817769"/>
                <a:ext cx="6227390" cy="1210362"/>
              </a:xfrm>
              <a:prstGeom prst="rect">
                <a:avLst/>
              </a:prstGeom>
              <a:blipFill>
                <a:blip r:embed="rId2"/>
                <a:stretch>
                  <a:fillRect r="-4701" b="-6030"/>
                </a:stretch>
              </a:blipFill>
              <a:ln w="12700">
                <a:miter lim="400000"/>
              </a:ln>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74F19F1A-32F0-42F5-B638-30B3CDB994EC}"/>
              </a:ext>
            </a:extLst>
          </p:cNvPr>
          <p:cNvSpPr>
            <a:spLocks noGrp="1"/>
          </p:cNvSpPr>
          <p:nvPr>
            <p:ph type="sldNum" sz="quarter" idx="2"/>
          </p:nvPr>
        </p:nvSpPr>
        <p:spPr/>
        <p:txBody>
          <a:bodyPr/>
          <a:lstStyle/>
          <a:p>
            <a:fld id="{86CB4B4D-7CA3-9044-876B-883B54F8677D}" type="slidenum">
              <a:rPr lang="en-IN" smtClean="0"/>
              <a:t>12</a:t>
            </a:fld>
            <a:endParaRPr lang="en-IN"/>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onclusion"/>
          <p:cNvSpPr txBox="1">
            <a:spLocks noGrp="1"/>
          </p:cNvSpPr>
          <p:nvPr>
            <p:ph type="title"/>
          </p:nvPr>
        </p:nvSpPr>
        <p:spPr>
          <a:xfrm>
            <a:off x="359824" y="560756"/>
            <a:ext cx="9669311" cy="1187613"/>
          </a:xfrm>
          <a:prstGeom prst="rect">
            <a:avLst/>
          </a:prstGeom>
        </p:spPr>
        <p:txBody>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Conclusion</a:t>
            </a:r>
          </a:p>
        </p:txBody>
      </p:sp>
      <p:pic>
        <p:nvPicPr>
          <p:cNvPr id="340" name="image.pdf" descr="image.pdf"/>
          <p:cNvPicPr>
            <a:picLocks noChangeAspect="1"/>
          </p:cNvPicPr>
          <p:nvPr/>
        </p:nvPicPr>
        <p:blipFill>
          <a:blip r:embed="rId2"/>
          <a:stretch>
            <a:fillRect/>
          </a:stretch>
        </p:blipFill>
        <p:spPr>
          <a:xfrm>
            <a:off x="1941995" y="4148137"/>
            <a:ext cx="2379663" cy="728663"/>
          </a:xfrm>
          <a:prstGeom prst="rect">
            <a:avLst/>
          </a:prstGeom>
          <a:ln w="12700">
            <a:miter lim="400000"/>
          </a:ln>
        </p:spPr>
      </p:pic>
      <p:sp>
        <p:nvSpPr>
          <p:cNvPr id="341" name="rxy = -0.96 implies almost certainty  smoker will have diminish lung capacity…"/>
          <p:cNvSpPr txBox="1"/>
          <p:nvPr/>
        </p:nvSpPr>
        <p:spPr>
          <a:xfrm>
            <a:off x="359825" y="2528929"/>
            <a:ext cx="11692476" cy="3722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l" defTabSz="975360">
              <a:lnSpc>
                <a:spcPct val="140000"/>
              </a:lnSpc>
              <a:spcBef>
                <a:spcPts val="1000"/>
              </a:spcBef>
              <a:buSzPct val="100000"/>
              <a:buChar char="•"/>
              <a:defRPr sz="3200" b="0">
                <a:latin typeface="Calibri"/>
                <a:ea typeface="Calibri"/>
                <a:cs typeface="Calibri"/>
                <a:sym typeface="Calibri"/>
              </a:defRPr>
            </a:pPr>
            <a:r>
              <a:rPr dirty="0" err="1">
                <a:latin typeface="Calibri" panose="020F0502020204030204" pitchFamily="34" charset="0"/>
                <a:cs typeface="Calibri" panose="020F0502020204030204" pitchFamily="34" charset="0"/>
              </a:rPr>
              <a:t>r</a:t>
            </a:r>
            <a:r>
              <a:rPr baseline="-5999" dirty="0" err="1">
                <a:latin typeface="Calibri" panose="020F0502020204030204" pitchFamily="34" charset="0"/>
                <a:cs typeface="Calibri" panose="020F0502020204030204" pitchFamily="34" charset="0"/>
              </a:rPr>
              <a:t>xy</a:t>
            </a:r>
            <a:r>
              <a:rPr dirty="0">
                <a:latin typeface="Calibri" panose="020F0502020204030204" pitchFamily="34" charset="0"/>
                <a:cs typeface="Calibri" panose="020F0502020204030204" pitchFamily="34" charset="0"/>
              </a:rPr>
              <a:t> = -0.96 implies almost certainty  smoker will have diminish lung capacity</a:t>
            </a:r>
          </a:p>
          <a:p>
            <a:pPr marL="457200" indent="-457200" algn="l" defTabSz="975360">
              <a:lnSpc>
                <a:spcPct val="140000"/>
              </a:lnSpc>
              <a:spcBef>
                <a:spcPts val="1000"/>
              </a:spcBef>
              <a:buSzPct val="100000"/>
              <a:buChar char="•"/>
              <a:defRPr sz="3200" b="0">
                <a:latin typeface="Calibri"/>
                <a:ea typeface="Calibri"/>
                <a:cs typeface="Calibri"/>
                <a:sym typeface="Calibri"/>
              </a:defRPr>
            </a:pPr>
            <a:endParaRPr dirty="0">
              <a:latin typeface="Calibri" panose="020F0502020204030204" pitchFamily="34" charset="0"/>
              <a:cs typeface="Calibri" panose="020F0502020204030204" pitchFamily="34" charset="0"/>
            </a:endParaRPr>
          </a:p>
          <a:p>
            <a:pPr marL="457200" indent="-457200" algn="l" defTabSz="975360">
              <a:lnSpc>
                <a:spcPct val="140000"/>
              </a:lnSpc>
              <a:spcBef>
                <a:spcPts val="1000"/>
              </a:spcBef>
              <a:buSzPct val="100000"/>
              <a:buChar char="•"/>
              <a:defRPr sz="3200" b="0">
                <a:latin typeface="Calibri"/>
                <a:ea typeface="Calibri"/>
                <a:cs typeface="Calibri"/>
                <a:sym typeface="Calibri"/>
              </a:defRPr>
            </a:pPr>
            <a:r>
              <a:rPr dirty="0">
                <a:latin typeface="Calibri" panose="020F0502020204030204" pitchFamily="34" charset="0"/>
                <a:cs typeface="Calibri" panose="020F0502020204030204" pitchFamily="34" charset="0"/>
              </a:rPr>
              <a:t>Greater smoking exposure implies greater likelihood of lung damage</a:t>
            </a:r>
          </a:p>
        </p:txBody>
      </p:sp>
      <p:sp>
        <p:nvSpPr>
          <p:cNvPr id="2" name="Slide Number Placeholder 1">
            <a:extLst>
              <a:ext uri="{FF2B5EF4-FFF2-40B4-BE49-F238E27FC236}">
                <a16:creationId xmlns:a16="http://schemas.microsoft.com/office/drawing/2014/main" id="{0B7FF9F2-1E04-46BF-AFE5-27A0FC4FEFEE}"/>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13</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Rescaling of Data"/>
          <p:cNvSpPr txBox="1">
            <a:spLocks noGrp="1"/>
          </p:cNvSpPr>
          <p:nvPr>
            <p:ph type="title"/>
          </p:nvPr>
        </p:nvSpPr>
        <p:spPr>
          <a:xfrm>
            <a:off x="952500" y="3200400"/>
            <a:ext cx="11099800" cy="954157"/>
          </a:xfrm>
          <a:prstGeom prst="rect">
            <a:avLst/>
          </a:prstGeom>
        </p:spPr>
        <p:txBody>
          <a:bodyPr>
            <a:normAutofit/>
          </a:bodyPr>
          <a:lstStyle/>
          <a:p>
            <a:pPr algn="ctr"/>
            <a:r>
              <a:rPr sz="5400" b="1" dirty="0">
                <a:solidFill>
                  <a:schemeClr val="tx1"/>
                </a:solidFill>
              </a:rPr>
              <a:t>Rescaling of Data</a:t>
            </a:r>
          </a:p>
        </p:txBody>
      </p:sp>
      <p:sp>
        <p:nvSpPr>
          <p:cNvPr id="2" name="Slide Number Placeholder 1">
            <a:extLst>
              <a:ext uri="{FF2B5EF4-FFF2-40B4-BE49-F238E27FC236}">
                <a16:creationId xmlns:a16="http://schemas.microsoft.com/office/drawing/2014/main" id="{A9877434-AC65-4714-BFA7-57B11009235F}"/>
              </a:ext>
            </a:extLst>
          </p:cNvPr>
          <p:cNvSpPr>
            <a:spLocks noGrp="1"/>
          </p:cNvSpPr>
          <p:nvPr>
            <p:ph type="sldNum" sz="quarter" idx="2"/>
          </p:nvPr>
        </p:nvSpPr>
        <p:spPr/>
        <p:txBody>
          <a:bodyPr/>
          <a:lstStyle/>
          <a:p>
            <a:fld id="{86CB4B4D-7CA3-9044-876B-883B54F8677D}" type="slidenum">
              <a:rPr lang="en-IN" smtClean="0"/>
              <a:t>14</a:t>
            </a:fld>
            <a:endParaRPr lang="en-IN"/>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Rescaling Data"/>
          <p:cNvSpPr txBox="1">
            <a:spLocks noGrp="1"/>
          </p:cNvSpPr>
          <p:nvPr>
            <p:ph type="title"/>
          </p:nvPr>
        </p:nvSpPr>
        <p:spPr>
          <a:xfrm>
            <a:off x="620218" y="625954"/>
            <a:ext cx="9669311" cy="1004064"/>
          </a:xfrm>
          <a:prstGeom prst="rect">
            <a:avLst/>
          </a:prstGeom>
        </p:spPr>
        <p:txBody>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Rescaling Data</a:t>
            </a:r>
          </a:p>
        </p:txBody>
      </p:sp>
      <p:sp>
        <p:nvSpPr>
          <p:cNvPr id="346" name="Features are basically your column names and the respective data in that column will be of similar feature, this is in your everyday conventional datasets, most of them are usually in different quantitative measurements and in different magnitudes.…"/>
          <p:cNvSpPr txBox="1"/>
          <p:nvPr/>
        </p:nvSpPr>
        <p:spPr>
          <a:xfrm>
            <a:off x="377687" y="2301753"/>
            <a:ext cx="12006895" cy="604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171450" indent="-17145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Calibri" panose="020F0502020204030204" pitchFamily="34" charset="0"/>
                <a:cs typeface="Calibri" panose="020F0502020204030204" pitchFamily="34" charset="0"/>
              </a:rPr>
              <a:t>Features are basically </a:t>
            </a:r>
            <a:r>
              <a:rPr lang="en-IN" dirty="0" smtClean="0">
                <a:latin typeface="Calibri" panose="020F0502020204030204" pitchFamily="34" charset="0"/>
                <a:cs typeface="Calibri" panose="020F0502020204030204" pitchFamily="34" charset="0"/>
              </a:rPr>
              <a:t>the</a:t>
            </a:r>
            <a:r>
              <a:rPr dirty="0" smtClean="0">
                <a:latin typeface="Calibri" panose="020F0502020204030204" pitchFamily="34" charset="0"/>
                <a:cs typeface="Calibri" panose="020F0502020204030204" pitchFamily="34" charset="0"/>
              </a:rPr>
              <a:t> </a:t>
            </a:r>
            <a:r>
              <a:rPr dirty="0">
                <a:latin typeface="Calibri" panose="020F0502020204030204" pitchFamily="34" charset="0"/>
                <a:cs typeface="Calibri" panose="020F0502020204030204" pitchFamily="34" charset="0"/>
              </a:rPr>
              <a:t>column names and the respective data in that column will be of similar </a:t>
            </a:r>
            <a:r>
              <a:rPr dirty="0" smtClean="0">
                <a:latin typeface="Calibri" panose="020F0502020204030204" pitchFamily="34" charset="0"/>
                <a:cs typeface="Calibri" panose="020F0502020204030204" pitchFamily="34" charset="0"/>
              </a:rPr>
              <a:t>feature</a:t>
            </a:r>
            <a:r>
              <a:rPr lang="en-IN" dirty="0" smtClean="0">
                <a:latin typeface="Calibri" panose="020F0502020204030204" pitchFamily="34" charset="0"/>
                <a:cs typeface="Calibri" panose="020F0502020204030204" pitchFamily="34" charset="0"/>
              </a:rPr>
              <a:t>.</a:t>
            </a:r>
          </a:p>
          <a:p>
            <a:pPr marL="171450" indent="-17145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lang="en-IN" dirty="0" smtClean="0">
                <a:latin typeface="Calibri" panose="020F0502020204030204" pitchFamily="34" charset="0"/>
                <a:cs typeface="Calibri" panose="020F0502020204030204" pitchFamily="34" charset="0"/>
              </a:rPr>
              <a:t>M</a:t>
            </a:r>
            <a:r>
              <a:rPr dirty="0" err="1" smtClean="0">
                <a:latin typeface="Calibri" panose="020F0502020204030204" pitchFamily="34" charset="0"/>
                <a:cs typeface="Calibri" panose="020F0502020204030204" pitchFamily="34" charset="0"/>
              </a:rPr>
              <a:t>ost</a:t>
            </a:r>
            <a:r>
              <a:rPr dirty="0" smtClean="0">
                <a:latin typeface="Calibri" panose="020F0502020204030204" pitchFamily="34" charset="0"/>
                <a:cs typeface="Calibri" panose="020F0502020204030204" pitchFamily="34" charset="0"/>
              </a:rPr>
              <a:t> </a:t>
            </a:r>
            <a:r>
              <a:rPr dirty="0">
                <a:latin typeface="Calibri" panose="020F0502020204030204" pitchFamily="34" charset="0"/>
                <a:cs typeface="Calibri" panose="020F0502020204030204" pitchFamily="34" charset="0"/>
              </a:rPr>
              <a:t>of </a:t>
            </a:r>
            <a:r>
              <a:rPr dirty="0" smtClean="0">
                <a:latin typeface="Calibri" panose="020F0502020204030204" pitchFamily="34" charset="0"/>
                <a:cs typeface="Calibri" panose="020F0502020204030204" pitchFamily="34" charset="0"/>
              </a:rPr>
              <a:t>the</a:t>
            </a:r>
            <a:r>
              <a:rPr lang="en-IN" dirty="0" smtClean="0">
                <a:latin typeface="Calibri" panose="020F0502020204030204" pitchFamily="34" charset="0"/>
                <a:cs typeface="Calibri" panose="020F0502020204030204" pitchFamily="34" charset="0"/>
              </a:rPr>
              <a:t> features</a:t>
            </a:r>
            <a:r>
              <a:rPr dirty="0" smtClean="0">
                <a:latin typeface="Calibri" panose="020F0502020204030204" pitchFamily="34" charset="0"/>
                <a:cs typeface="Calibri" panose="020F0502020204030204" pitchFamily="34" charset="0"/>
              </a:rPr>
              <a:t> </a:t>
            </a:r>
            <a:r>
              <a:rPr dirty="0">
                <a:latin typeface="Calibri" panose="020F0502020204030204" pitchFamily="34" charset="0"/>
                <a:cs typeface="Calibri" panose="020F0502020204030204" pitchFamily="34" charset="0"/>
              </a:rPr>
              <a:t>are usually in </a:t>
            </a:r>
            <a:r>
              <a:rPr b="1" dirty="0">
                <a:latin typeface="Calibri" panose="020F0502020204030204" pitchFamily="34" charset="0"/>
                <a:cs typeface="Calibri" panose="020F0502020204030204" pitchFamily="34" charset="0"/>
              </a:rPr>
              <a:t>different quantitative measurements </a:t>
            </a:r>
            <a:r>
              <a:rPr dirty="0">
                <a:latin typeface="Calibri" panose="020F0502020204030204" pitchFamily="34" charset="0"/>
                <a:cs typeface="Calibri" panose="020F0502020204030204" pitchFamily="34" charset="0"/>
              </a:rPr>
              <a:t>and in </a:t>
            </a:r>
            <a:r>
              <a:rPr b="1" dirty="0">
                <a:latin typeface="Calibri" panose="020F0502020204030204" pitchFamily="34" charset="0"/>
                <a:cs typeface="Calibri" panose="020F0502020204030204" pitchFamily="34" charset="0"/>
              </a:rPr>
              <a:t>different magnitudes</a:t>
            </a:r>
            <a:r>
              <a:rPr dirty="0">
                <a:latin typeface="Calibri" panose="020F0502020204030204" pitchFamily="34" charset="0"/>
                <a:cs typeface="Calibri" panose="020F0502020204030204" pitchFamily="34" charset="0"/>
              </a:rPr>
              <a:t>.</a:t>
            </a:r>
          </a:p>
          <a:p>
            <a:pPr marL="171450" indent="-17145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Calibri" panose="020F0502020204030204" pitchFamily="34" charset="0"/>
                <a:cs typeface="Calibri" panose="020F0502020204030204" pitchFamily="34" charset="0"/>
              </a:rPr>
              <a:t>Example the column with the name </a:t>
            </a:r>
            <a:r>
              <a:rPr b="1" dirty="0">
                <a:latin typeface="Calibri" panose="020F0502020204030204" pitchFamily="34" charset="0"/>
                <a:cs typeface="Calibri" panose="020F0502020204030204" pitchFamily="34" charset="0"/>
              </a:rPr>
              <a:t>height will have data in cm (</a:t>
            </a:r>
            <a:r>
              <a:rPr b="1" dirty="0" err="1">
                <a:latin typeface="Calibri" panose="020F0502020204030204" pitchFamily="34" charset="0"/>
                <a:cs typeface="Calibri" panose="020F0502020204030204" pitchFamily="34" charset="0"/>
              </a:rPr>
              <a:t>centimetre</a:t>
            </a:r>
            <a:r>
              <a:rPr dirty="0">
                <a:latin typeface="Calibri" panose="020F0502020204030204" pitchFamily="34" charset="0"/>
                <a:cs typeface="Calibri" panose="020F0502020204030204" pitchFamily="34" charset="0"/>
              </a:rPr>
              <a:t>) and column with </a:t>
            </a:r>
            <a:r>
              <a:rPr b="1" dirty="0">
                <a:latin typeface="Calibri" panose="020F0502020204030204" pitchFamily="34" charset="0"/>
                <a:cs typeface="Calibri" panose="020F0502020204030204" pitchFamily="34" charset="0"/>
              </a:rPr>
              <a:t>weight</a:t>
            </a:r>
            <a:r>
              <a:rPr dirty="0">
                <a:latin typeface="Calibri" panose="020F0502020204030204" pitchFamily="34" charset="0"/>
                <a:cs typeface="Calibri" panose="020F0502020204030204" pitchFamily="34" charset="0"/>
              </a:rPr>
              <a:t> will have data in </a:t>
            </a:r>
            <a:r>
              <a:rPr b="1" dirty="0">
                <a:latin typeface="Calibri" panose="020F0502020204030204" pitchFamily="34" charset="0"/>
                <a:cs typeface="Calibri" panose="020F0502020204030204" pitchFamily="34" charset="0"/>
              </a:rPr>
              <a:t>Kg(kilogram).</a:t>
            </a:r>
          </a:p>
          <a:p>
            <a:pPr marL="171450" indent="-17145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Calibri" panose="020F0502020204030204" pitchFamily="34" charset="0"/>
                <a:cs typeface="Calibri" panose="020F0502020204030204" pitchFamily="34" charset="0"/>
              </a:rPr>
              <a:t>Scaling data is the </a:t>
            </a:r>
            <a:r>
              <a:rPr b="1" dirty="0">
                <a:solidFill>
                  <a:srgbClr val="FF0000"/>
                </a:solidFill>
                <a:latin typeface="Calibri" panose="020F0502020204030204" pitchFamily="34" charset="0"/>
                <a:cs typeface="Calibri" panose="020F0502020204030204" pitchFamily="34" charset="0"/>
              </a:rPr>
              <a:t>process of increasing or decreasing the magnitude according</a:t>
            </a:r>
            <a:r>
              <a:rPr dirty="0">
                <a:latin typeface="Calibri" panose="020F0502020204030204" pitchFamily="34" charset="0"/>
                <a:cs typeface="Calibri" panose="020F0502020204030204" pitchFamily="34" charset="0"/>
              </a:rPr>
              <a:t> to a fixed ratio, in simpler words </a:t>
            </a:r>
            <a:r>
              <a:rPr b="1" dirty="0">
                <a:solidFill>
                  <a:srgbClr val="C55A11"/>
                </a:solidFill>
                <a:latin typeface="Calibri" panose="020F0502020204030204" pitchFamily="34" charset="0"/>
                <a:cs typeface="Calibri" panose="020F0502020204030204" pitchFamily="34" charset="0"/>
              </a:rPr>
              <a:t>you change the size but not the shape of the data</a:t>
            </a:r>
            <a:r>
              <a:rPr dirty="0">
                <a:latin typeface="Calibri" panose="020F0502020204030204" pitchFamily="34" charset="0"/>
                <a:cs typeface="Calibri" panose="020F0502020204030204" pitchFamily="34" charset="0"/>
              </a:rPr>
              <a:t> .</a:t>
            </a:r>
          </a:p>
        </p:txBody>
      </p:sp>
      <p:sp>
        <p:nvSpPr>
          <p:cNvPr id="2" name="Slide Number Placeholder 1">
            <a:extLst>
              <a:ext uri="{FF2B5EF4-FFF2-40B4-BE49-F238E27FC236}">
                <a16:creationId xmlns:a16="http://schemas.microsoft.com/office/drawing/2014/main" id="{DF6FC426-8735-4DB5-8D07-321E4879F999}"/>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15</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MinMax Scaler"/>
          <p:cNvSpPr txBox="1">
            <a:spLocks noGrp="1"/>
          </p:cNvSpPr>
          <p:nvPr>
            <p:ph type="title"/>
          </p:nvPr>
        </p:nvSpPr>
        <p:spPr>
          <a:xfrm>
            <a:off x="799548" y="580743"/>
            <a:ext cx="9669311" cy="930005"/>
          </a:xfrm>
          <a:prstGeom prst="rect">
            <a:avLst/>
          </a:prstGeom>
        </p:spPr>
        <p:txBody>
          <a:bodyPr/>
          <a:lstStyle>
            <a:lvl1pPr>
              <a:defRPr sz="5000">
                <a:solidFill>
                  <a:srgbClr val="170981"/>
                </a:solidFill>
              </a:defRPr>
            </a:lvl1pPr>
          </a:lstStyle>
          <a:p>
            <a:r>
              <a:rPr b="1" dirty="0" err="1">
                <a:latin typeface="Calibri" panose="020F0502020204030204" pitchFamily="34" charset="0"/>
                <a:cs typeface="Calibri" panose="020F0502020204030204" pitchFamily="34" charset="0"/>
              </a:rPr>
              <a:t>MinMax</a:t>
            </a:r>
            <a:r>
              <a:rPr b="1" dirty="0">
                <a:latin typeface="Calibri" panose="020F0502020204030204" pitchFamily="34" charset="0"/>
                <a:cs typeface="Calibri" panose="020F0502020204030204" pitchFamily="34" charset="0"/>
              </a:rPr>
              <a:t> Scaler</a:t>
            </a:r>
          </a:p>
        </p:txBody>
      </p:sp>
      <p:sp>
        <p:nvSpPr>
          <p:cNvPr id="349" name="Scaling each feature to a given range…"/>
          <p:cNvSpPr txBox="1"/>
          <p:nvPr/>
        </p:nvSpPr>
        <p:spPr>
          <a:xfrm>
            <a:off x="516836" y="1931909"/>
            <a:ext cx="11688416" cy="22136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Calibri" panose="020F0502020204030204" pitchFamily="34" charset="0"/>
                <a:cs typeface="Calibri" panose="020F0502020204030204" pitchFamily="34" charset="0"/>
              </a:rPr>
              <a:t>Scaling each feature to a given range</a:t>
            </a:r>
            <a:endParaRPr lang="en-US" dirty="0">
              <a:latin typeface="Calibri" panose="020F0502020204030204" pitchFamily="34" charset="0"/>
              <a:cs typeface="Calibri" panose="020F0502020204030204" pitchFamily="34" charset="0"/>
            </a:endParaRPr>
          </a:p>
          <a:p>
            <a:pPr marL="457200" indent="-45720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lang="en-US" dirty="0">
                <a:latin typeface="Calibri" panose="020F0502020204030204" pitchFamily="34" charset="0"/>
                <a:cs typeface="Calibri" panose="020F0502020204030204" pitchFamily="34" charset="0"/>
              </a:rPr>
              <a:t>This transformation does not change the distribution of the feature. </a:t>
            </a:r>
            <a:endParaRPr dirty="0">
              <a:latin typeface="Calibri" panose="020F0502020204030204" pitchFamily="34" charset="0"/>
              <a:cs typeface="Calibri" panose="020F0502020204030204" pitchFamily="34" charset="0"/>
            </a:endParaRPr>
          </a:p>
          <a:p>
            <a:pPr marL="457200" indent="-45720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Calibri" panose="020F0502020204030204" pitchFamily="34" charset="0"/>
                <a:cs typeface="Calibri" panose="020F0502020204030204" pitchFamily="34" charset="0"/>
              </a:rPr>
              <a:t>Feature range parameter (default at (0,1)), Consider following example</a:t>
            </a:r>
          </a:p>
        </p:txBody>
      </p:sp>
      <p:sp>
        <p:nvSpPr>
          <p:cNvPr id="350" name="Age     = [44.9, 35.1, 28.2, 19.4, 28.9, 33.5, 22.0, 21.7, 30.9, 27.9]…"/>
          <p:cNvSpPr txBox="1"/>
          <p:nvPr/>
        </p:nvSpPr>
        <p:spPr>
          <a:xfrm>
            <a:off x="2664116" y="4697465"/>
            <a:ext cx="9541136"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2100"/>
              </a:spcBef>
              <a:defRPr sz="2500" b="0">
                <a:latin typeface="Helvetica"/>
                <a:ea typeface="Helvetica"/>
                <a:cs typeface="Helvetica"/>
                <a:sym typeface="Helvetica"/>
              </a:defRPr>
            </a:pPr>
            <a:r>
              <a:rPr dirty="0">
                <a:latin typeface="Calibri" panose="020F0502020204030204" pitchFamily="34" charset="0"/>
                <a:cs typeface="Calibri" panose="020F0502020204030204" pitchFamily="34" charset="0"/>
              </a:rPr>
              <a:t>Age     = [44.9, 35.1, 28.2, 19.4, 28.9, 33.5, 22.0, 21.7, 30.9, 27.9]</a:t>
            </a:r>
          </a:p>
          <a:p>
            <a:pPr algn="l" defTabSz="914400">
              <a:spcBef>
                <a:spcPts val="2100"/>
              </a:spcBef>
              <a:defRPr sz="2500" b="0">
                <a:latin typeface="Helvetica"/>
                <a:ea typeface="Helvetica"/>
                <a:cs typeface="Helvetica"/>
                <a:sym typeface="Helvetica"/>
              </a:defRPr>
            </a:pPr>
            <a:r>
              <a:rPr dirty="0">
                <a:latin typeface="Calibri" panose="020F0502020204030204" pitchFamily="34" charset="0"/>
                <a:cs typeface="Calibri" panose="020F0502020204030204" pitchFamily="34" charset="0"/>
              </a:rPr>
              <a:t>Height = [70.4, 61.7, 75.3, 66.8, 66.9, 61.3, 61.7, 74.4, 76.5, 60.7]</a:t>
            </a:r>
          </a:p>
        </p:txBody>
      </p:sp>
      <p:pic>
        <p:nvPicPr>
          <p:cNvPr id="351" name="Picture 3" descr="Picture 3"/>
          <p:cNvPicPr>
            <a:picLocks noChangeAspect="1"/>
          </p:cNvPicPr>
          <p:nvPr/>
        </p:nvPicPr>
        <p:blipFill>
          <a:blip r:embed="rId3"/>
          <a:stretch>
            <a:fillRect/>
          </a:stretch>
        </p:blipFill>
        <p:spPr>
          <a:xfrm>
            <a:off x="4141129" y="5740400"/>
            <a:ext cx="4376474" cy="1271796"/>
          </a:xfrm>
          <a:prstGeom prst="rect">
            <a:avLst/>
          </a:prstGeom>
          <a:ln w="12700">
            <a:miter lim="400000"/>
          </a:ln>
        </p:spPr>
      </p:pic>
      <p:sp>
        <p:nvSpPr>
          <p:cNvPr id="2" name="Slide Number Placeholder 1">
            <a:extLst>
              <a:ext uri="{FF2B5EF4-FFF2-40B4-BE49-F238E27FC236}">
                <a16:creationId xmlns:a16="http://schemas.microsoft.com/office/drawing/2014/main" id="{D2ABE71A-BD74-44CD-8C4B-54767ED6ADED}"/>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16</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MinMax Scaler"/>
          <p:cNvSpPr txBox="1">
            <a:spLocks noGrp="1"/>
          </p:cNvSpPr>
          <p:nvPr>
            <p:ph type="title"/>
          </p:nvPr>
        </p:nvSpPr>
        <p:spPr>
          <a:xfrm>
            <a:off x="500114" y="-253518"/>
            <a:ext cx="10620587" cy="1625600"/>
          </a:xfrm>
          <a:prstGeom prst="rect">
            <a:avLst/>
          </a:prstGeom>
        </p:spPr>
        <p:txBody>
          <a:bodyPr/>
          <a:lstStyle>
            <a:lvl1pPr>
              <a:defRPr sz="5000">
                <a:solidFill>
                  <a:srgbClr val="170981"/>
                </a:solidFill>
              </a:defRPr>
            </a:lvl1pPr>
          </a:lstStyle>
          <a:p>
            <a:r>
              <a:rPr b="1" dirty="0" err="1">
                <a:latin typeface="Calibri" panose="020F0502020204030204" pitchFamily="34" charset="0"/>
                <a:cs typeface="Calibri" panose="020F0502020204030204" pitchFamily="34" charset="0"/>
              </a:rPr>
              <a:t>MinMax</a:t>
            </a:r>
            <a:r>
              <a:rPr b="1" dirty="0">
                <a:latin typeface="Calibri" panose="020F0502020204030204" pitchFamily="34" charset="0"/>
                <a:cs typeface="Calibri" panose="020F0502020204030204" pitchFamily="34" charset="0"/>
              </a:rPr>
              <a:t> Scaler</a:t>
            </a:r>
          </a:p>
        </p:txBody>
      </p:sp>
      <p:sp>
        <p:nvSpPr>
          <p:cNvPr id="355" name="After re-scaling"/>
          <p:cNvSpPr txBox="1"/>
          <p:nvPr/>
        </p:nvSpPr>
        <p:spPr>
          <a:xfrm>
            <a:off x="195676" y="3276283"/>
            <a:ext cx="9967931" cy="702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685800">
              <a:lnSpc>
                <a:spcPct val="130000"/>
              </a:lnSpc>
              <a:spcBef>
                <a:spcPts val="1400"/>
              </a:spcBef>
              <a:buFont typeface="Arial"/>
              <a:defRPr sz="3000" b="0">
                <a:solidFill>
                  <a:schemeClr val="accent5">
                    <a:hueOff val="-82419"/>
                    <a:satOff val="-9513"/>
                    <a:lumOff val="-16343"/>
                  </a:schemeClr>
                </a:solidFill>
                <a:latin typeface="Times New Roman"/>
                <a:ea typeface="Times New Roman"/>
                <a:cs typeface="Times New Roman"/>
                <a:sym typeface="Times New Roman"/>
              </a:defRPr>
            </a:lvl1pPr>
          </a:lstStyle>
          <a:p>
            <a:r>
              <a:rPr dirty="0">
                <a:latin typeface="Calibri" panose="020F0502020204030204" pitchFamily="34" charset="0"/>
                <a:cs typeface="Calibri" panose="020F0502020204030204" pitchFamily="34" charset="0"/>
              </a:rPr>
              <a:t>After re-scaling</a:t>
            </a:r>
          </a:p>
        </p:txBody>
      </p:sp>
      <p:sp>
        <p:nvSpPr>
          <p:cNvPr id="356" name="Age     = [44.9, 35.1, 28.2, 19.4, 28.9, 33.5, 22.0, 21.7, 30.9, 27.9]…"/>
          <p:cNvSpPr txBox="1"/>
          <p:nvPr/>
        </p:nvSpPr>
        <p:spPr>
          <a:xfrm>
            <a:off x="1835044" y="2127474"/>
            <a:ext cx="9541137"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2100"/>
              </a:spcBef>
              <a:defRPr sz="2500" b="0">
                <a:latin typeface="Helvetica"/>
                <a:ea typeface="Helvetica"/>
                <a:cs typeface="Helvetica"/>
                <a:sym typeface="Helvetica"/>
              </a:defRPr>
            </a:pPr>
            <a:r>
              <a:rPr dirty="0">
                <a:latin typeface="Calibri" panose="020F0502020204030204" pitchFamily="34" charset="0"/>
                <a:cs typeface="Calibri" panose="020F0502020204030204" pitchFamily="34" charset="0"/>
              </a:rPr>
              <a:t>Age     = [44.9, 35.1, 28.2, 19.4, 28.9, 33.5, 22.0, 21.7, 30.9, 27.9]</a:t>
            </a:r>
          </a:p>
          <a:p>
            <a:pPr algn="l" defTabSz="914400">
              <a:spcBef>
                <a:spcPts val="2100"/>
              </a:spcBef>
              <a:defRPr sz="2500" b="0">
                <a:latin typeface="Helvetica"/>
                <a:ea typeface="Helvetica"/>
                <a:cs typeface="Helvetica"/>
                <a:sym typeface="Helvetica"/>
              </a:defRPr>
            </a:pPr>
            <a:r>
              <a:rPr dirty="0">
                <a:latin typeface="Calibri" panose="020F0502020204030204" pitchFamily="34" charset="0"/>
                <a:cs typeface="Calibri" panose="020F0502020204030204" pitchFamily="34" charset="0"/>
              </a:rPr>
              <a:t>Height = [70.4, 61.7, 75.3, 66.8, 66.9, 61.3, 61.7, 74.4, 76.5, 60.7]</a:t>
            </a:r>
          </a:p>
        </p:txBody>
      </p:sp>
      <p:sp>
        <p:nvSpPr>
          <p:cNvPr id="357" name="Age     =  [1, 0.61568627, 0.34509804, 0, 0.37254902, 0.55294118,…"/>
          <p:cNvSpPr txBox="1"/>
          <p:nvPr/>
        </p:nvSpPr>
        <p:spPr>
          <a:xfrm>
            <a:off x="1258404" y="4500073"/>
            <a:ext cx="10793896" cy="3463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355600">
              <a:lnSpc>
                <a:spcPct val="130000"/>
              </a:lnSpc>
              <a:defRPr sz="2900" b="0">
                <a:latin typeface="Times New Roman"/>
                <a:ea typeface="Times New Roman"/>
                <a:cs typeface="Times New Roman"/>
                <a:sym typeface="Times New Roman"/>
              </a:defRPr>
            </a:pPr>
            <a:r>
              <a:rPr sz="2800" dirty="0">
                <a:latin typeface="Calibri" panose="020F0502020204030204" pitchFamily="34" charset="0"/>
                <a:cs typeface="Calibri" panose="020F0502020204030204" pitchFamily="34" charset="0"/>
              </a:rPr>
              <a:t>Age     =  [1, 0.61568627, 0.34509804, 0, 0.37254902, 0.55294118,     </a:t>
            </a:r>
          </a:p>
          <a:p>
            <a:pPr algn="l" defTabSz="355600">
              <a:lnSpc>
                <a:spcPct val="130000"/>
              </a:lnSpc>
              <a:defRPr sz="2900" b="0">
                <a:latin typeface="Times New Roman"/>
                <a:ea typeface="Times New Roman"/>
                <a:cs typeface="Times New Roman"/>
                <a:sym typeface="Times New Roman"/>
              </a:defRPr>
            </a:pPr>
            <a:r>
              <a:rPr sz="2800" dirty="0">
                <a:latin typeface="Calibri" panose="020F0502020204030204" pitchFamily="34" charset="0"/>
                <a:cs typeface="Calibri" panose="020F0502020204030204" pitchFamily="34" charset="0"/>
              </a:rPr>
              <a:t>                  0.10196078, 0.09019608, 0.45098039, 0.33333333]</a:t>
            </a:r>
          </a:p>
          <a:p>
            <a:pPr algn="l" defTabSz="355600">
              <a:lnSpc>
                <a:spcPct val="130000"/>
              </a:lnSpc>
              <a:defRPr sz="2900" b="0">
                <a:latin typeface="Times New Roman"/>
                <a:ea typeface="Times New Roman"/>
                <a:cs typeface="Times New Roman"/>
                <a:sym typeface="Times New Roman"/>
              </a:defRPr>
            </a:pPr>
            <a:endParaRPr sz="2800" dirty="0">
              <a:latin typeface="Calibri" panose="020F0502020204030204" pitchFamily="34" charset="0"/>
              <a:cs typeface="Calibri" panose="020F0502020204030204" pitchFamily="34" charset="0"/>
            </a:endParaRPr>
          </a:p>
          <a:p>
            <a:pPr algn="l" defTabSz="355600">
              <a:lnSpc>
                <a:spcPct val="130000"/>
              </a:lnSpc>
              <a:defRPr sz="2900" b="0">
                <a:latin typeface="Times New Roman"/>
                <a:ea typeface="Times New Roman"/>
                <a:cs typeface="Times New Roman"/>
                <a:sym typeface="Times New Roman"/>
              </a:defRPr>
            </a:pPr>
            <a:r>
              <a:rPr sz="2800" dirty="0">
                <a:latin typeface="Calibri" panose="020F0502020204030204" pitchFamily="34" charset="0"/>
                <a:cs typeface="Calibri" panose="020F0502020204030204" pitchFamily="34" charset="0"/>
              </a:rPr>
              <a:t>Height = [0.61392405, 0.06329114, 0.92405063, 0.38607595, </a:t>
            </a:r>
            <a:endParaRPr lang="en-IN" sz="2800" dirty="0">
              <a:latin typeface="Calibri" panose="020F0502020204030204" pitchFamily="34" charset="0"/>
              <a:cs typeface="Calibri" panose="020F0502020204030204" pitchFamily="34" charset="0"/>
            </a:endParaRPr>
          </a:p>
          <a:p>
            <a:pPr algn="l" defTabSz="355600">
              <a:lnSpc>
                <a:spcPct val="130000"/>
              </a:lnSpc>
              <a:defRPr sz="2900" b="0">
                <a:latin typeface="Times New Roman"/>
                <a:ea typeface="Times New Roman"/>
                <a:cs typeface="Times New Roman"/>
                <a:sym typeface="Times New Roman"/>
              </a:defRPr>
            </a:pPr>
            <a:r>
              <a:rPr lang="en-IN" sz="2800" dirty="0">
                <a:latin typeface="Calibri" panose="020F0502020204030204" pitchFamily="34" charset="0"/>
                <a:cs typeface="Calibri" panose="020F0502020204030204" pitchFamily="34" charset="0"/>
              </a:rPr>
              <a:t>                0.39240506, 0.03797468, 0.06329114, 0.86708861, 1, 0]</a:t>
            </a:r>
          </a:p>
          <a:p>
            <a:pPr algn="l" defTabSz="355600">
              <a:lnSpc>
                <a:spcPct val="130000"/>
              </a:lnSpc>
              <a:defRPr sz="2900" b="0">
                <a:latin typeface="Times New Roman"/>
                <a:ea typeface="Times New Roman"/>
                <a:cs typeface="Times New Roman"/>
                <a:sym typeface="Times New Roman"/>
              </a:defRPr>
            </a:pPr>
            <a:endParaRPr lang="en-US" sz="28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DE50D5B0-927D-42B0-9FD8-1E171865B632}"/>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17</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MinMax Scaler"/>
          <p:cNvSpPr txBox="1">
            <a:spLocks noGrp="1"/>
          </p:cNvSpPr>
          <p:nvPr>
            <p:ph type="title"/>
          </p:nvPr>
        </p:nvSpPr>
        <p:spPr>
          <a:xfrm>
            <a:off x="650240" y="390596"/>
            <a:ext cx="10620587" cy="901491"/>
          </a:xfrm>
          <a:prstGeom prst="rect">
            <a:avLst/>
          </a:prstGeom>
        </p:spPr>
        <p:txBody>
          <a:bodyPr/>
          <a:lstStyle>
            <a:lvl1pPr>
              <a:defRPr sz="5000">
                <a:solidFill>
                  <a:srgbClr val="170981"/>
                </a:solidFill>
              </a:defRPr>
            </a:lvl1pPr>
          </a:lstStyle>
          <a:p>
            <a:r>
              <a:rPr b="1" dirty="0" err="1">
                <a:latin typeface="Calibri" panose="020F0502020204030204" pitchFamily="34" charset="0"/>
                <a:cs typeface="Calibri" panose="020F0502020204030204" pitchFamily="34" charset="0"/>
              </a:rPr>
              <a:t>MinMax</a:t>
            </a:r>
            <a:r>
              <a:rPr b="1" dirty="0">
                <a:latin typeface="Calibri" panose="020F0502020204030204" pitchFamily="34" charset="0"/>
                <a:cs typeface="Calibri" panose="020F0502020204030204" pitchFamily="34" charset="0"/>
              </a:rPr>
              <a:t> Scaler</a:t>
            </a:r>
          </a:p>
        </p:txBody>
      </p:sp>
      <p:pic>
        <p:nvPicPr>
          <p:cNvPr id="360" name="Picture 11" descr="Picture 11"/>
          <p:cNvPicPr>
            <a:picLocks noChangeAspect="1"/>
          </p:cNvPicPr>
          <p:nvPr/>
        </p:nvPicPr>
        <p:blipFill>
          <a:blip r:embed="rId2"/>
          <a:stretch>
            <a:fillRect/>
          </a:stretch>
        </p:blipFill>
        <p:spPr>
          <a:xfrm>
            <a:off x="3524912" y="1496188"/>
            <a:ext cx="5954975" cy="4104624"/>
          </a:xfrm>
          <a:prstGeom prst="rect">
            <a:avLst/>
          </a:prstGeom>
          <a:ln w="12700">
            <a:miter lim="400000"/>
          </a:ln>
        </p:spPr>
      </p:pic>
      <p:sp>
        <p:nvSpPr>
          <p:cNvPr id="361" name="Rectangle 13"/>
          <p:cNvSpPr/>
          <p:nvPr/>
        </p:nvSpPr>
        <p:spPr>
          <a:xfrm>
            <a:off x="952500" y="5856949"/>
            <a:ext cx="7543788" cy="738664"/>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defTabSz="914400">
              <a:defRPr sz="2100" b="0">
                <a:latin typeface="Helvetica"/>
                <a:ea typeface="Helvetica"/>
                <a:cs typeface="Helvetica"/>
                <a:sym typeface="Helvetica"/>
              </a:defRPr>
            </a:lvl1pPr>
          </a:lstStyle>
          <a:p>
            <a:r>
              <a:rPr dirty="0">
                <a:latin typeface="Calibri" panose="020F0502020204030204" pitchFamily="34" charset="0"/>
                <a:cs typeface="Calibri" panose="020F0502020204030204" pitchFamily="34" charset="0"/>
              </a:rPr>
              <a:t>The same distribution of data, but rescaled in such a way that distances between points won’t be biased by differences in scale</a:t>
            </a:r>
          </a:p>
        </p:txBody>
      </p:sp>
      <p:sp>
        <p:nvSpPr>
          <p:cNvPr id="362" name="Rectangle 5"/>
          <p:cNvSpPr/>
          <p:nvPr/>
        </p:nvSpPr>
        <p:spPr>
          <a:xfrm>
            <a:off x="952500" y="7360958"/>
            <a:ext cx="11261240" cy="1361911"/>
          </a:xfrm>
          <a:prstGeom prst="rect">
            <a:avLst/>
          </a:prstGeom>
          <a:solidFill>
            <a:srgbClr val="FF99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457200" algn="just" defTabSz="914400">
              <a:lnSpc>
                <a:spcPct val="110000"/>
              </a:lnSpc>
              <a:buSzPct val="100000"/>
              <a:buChar char="➢"/>
              <a:defRPr sz="2500" b="0">
                <a:latin typeface="Helvetica"/>
                <a:ea typeface="Helvetica"/>
                <a:cs typeface="Helvetica"/>
                <a:sym typeface="Helvetica"/>
              </a:defRPr>
            </a:pPr>
            <a:r>
              <a:rPr dirty="0">
                <a:latin typeface="Calibri" panose="020F0502020204030204" pitchFamily="34" charset="0"/>
                <a:cs typeface="Calibri" panose="020F0502020204030204" pitchFamily="34" charset="0"/>
              </a:rPr>
              <a:t>Neural networks often require their inputs to be bounded between 0 and 1.</a:t>
            </a:r>
          </a:p>
          <a:p>
            <a:pPr marL="457200" indent="-457200" algn="just" defTabSz="914400">
              <a:lnSpc>
                <a:spcPct val="110000"/>
              </a:lnSpc>
              <a:buSzPct val="100000"/>
              <a:buChar char="➢"/>
              <a:defRPr sz="2500" b="0">
                <a:latin typeface="Helvetica"/>
                <a:ea typeface="Helvetica"/>
                <a:cs typeface="Helvetica"/>
                <a:sym typeface="Helvetica"/>
              </a:defRPr>
            </a:pPr>
            <a:r>
              <a:rPr dirty="0">
                <a:latin typeface="Calibri" panose="020F0502020204030204" pitchFamily="34" charset="0"/>
                <a:cs typeface="Calibri" panose="020F0502020204030204" pitchFamily="34" charset="0"/>
              </a:rPr>
              <a:t>In images, for example, where pixels can only take on a specific range of RGB values, data may have to be </a:t>
            </a:r>
            <a:r>
              <a:rPr dirty="0" err="1">
                <a:latin typeface="Calibri" panose="020F0502020204030204" pitchFamily="34" charset="0"/>
                <a:cs typeface="Calibri" panose="020F0502020204030204" pitchFamily="34" charset="0"/>
              </a:rPr>
              <a:t>normalised</a:t>
            </a:r>
            <a:r>
              <a:rPr dirty="0">
                <a:latin typeface="Calibri" panose="020F0502020204030204" pitchFamily="34" charset="0"/>
                <a:cs typeface="Calibri" panose="020F0502020204030204" pitchFamily="34" charset="0"/>
              </a:rPr>
              <a:t>.</a:t>
            </a:r>
          </a:p>
        </p:txBody>
      </p:sp>
      <p:sp>
        <p:nvSpPr>
          <p:cNvPr id="2" name="Slide Number Placeholder 1">
            <a:extLst>
              <a:ext uri="{FF2B5EF4-FFF2-40B4-BE49-F238E27FC236}">
                <a16:creationId xmlns:a16="http://schemas.microsoft.com/office/drawing/2014/main" id="{EE7380BF-0AD9-4C82-B079-26C9A59C5C34}"/>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18</a:t>
            </a:fld>
            <a:endParaRPr lang="en-IN">
              <a:latin typeface="Calibri" panose="020F0502020204030204" pitchFamily="34" charset="0"/>
              <a:cs typeface="Calibri" panose="020F0502020204030204" pitchFamily="34" charset="0"/>
            </a:endParaRPr>
          </a:p>
        </p:txBody>
      </p:sp>
      <p:sp>
        <p:nvSpPr>
          <p:cNvPr id="3" name="Rectangle 2"/>
          <p:cNvSpPr/>
          <p:nvPr/>
        </p:nvSpPr>
        <p:spPr>
          <a:xfrm>
            <a:off x="368490" y="8896367"/>
            <a:ext cx="11626270" cy="830997"/>
          </a:xfrm>
          <a:prstGeom prst="rect">
            <a:avLst/>
          </a:prstGeom>
        </p:spPr>
        <p:txBody>
          <a:bodyPr wrap="square">
            <a:spAutoFit/>
          </a:bodyPr>
          <a:lstStyle/>
          <a:p>
            <a:r>
              <a:rPr lang="en-US" sz="2400" b="1" dirty="0" smtClean="0">
                <a:solidFill>
                  <a:srgbClr val="FF0000"/>
                </a:solidFill>
              </a:rPr>
              <a:t>Read More: https</a:t>
            </a:r>
            <a:r>
              <a:rPr lang="en-US" sz="2400" b="1" dirty="0">
                <a:solidFill>
                  <a:srgbClr val="FF0000"/>
                </a:solidFill>
              </a:rPr>
              <a:t>://towardsdatascience.com/all-about-feature-scaling-bcc0ad75cb35</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MinMax Scaler"/>
          <p:cNvSpPr txBox="1">
            <a:spLocks noGrp="1"/>
          </p:cNvSpPr>
          <p:nvPr>
            <p:ph type="title"/>
          </p:nvPr>
        </p:nvSpPr>
        <p:spPr>
          <a:xfrm>
            <a:off x="587349" y="635656"/>
            <a:ext cx="9669311" cy="1854389"/>
          </a:xfrm>
          <a:prstGeom prst="rect">
            <a:avLst/>
          </a:prstGeom>
        </p:spPr>
        <p:txBody>
          <a:bodyPr/>
          <a:lstStyle>
            <a:lvl1pPr>
              <a:defRPr sz="5000">
                <a:solidFill>
                  <a:srgbClr val="170981"/>
                </a:solidFill>
              </a:defRPr>
            </a:lvl1pPr>
          </a:lstStyle>
          <a:p>
            <a:r>
              <a:rPr b="1" dirty="0" err="1">
                <a:latin typeface="Calibri" panose="020F0502020204030204" pitchFamily="34" charset="0"/>
                <a:cs typeface="Calibri" panose="020F0502020204030204" pitchFamily="34" charset="0"/>
              </a:rPr>
              <a:t>MinMax</a:t>
            </a:r>
            <a:r>
              <a:rPr b="1" dirty="0">
                <a:latin typeface="Calibri" panose="020F0502020204030204" pitchFamily="34" charset="0"/>
                <a:cs typeface="Calibri" panose="020F0502020204030204" pitchFamily="34" charset="0"/>
              </a:rPr>
              <a:t> Scaler</a:t>
            </a:r>
          </a:p>
        </p:txBody>
      </p:sp>
      <p:pic>
        <p:nvPicPr>
          <p:cNvPr id="365" name="Screenshot 2019-11-14 at 9.04.16 PM.png" descr="Screenshot 2019-11-14 at 9.04.16 PM.png"/>
          <p:cNvPicPr>
            <a:picLocks noChangeAspect="1"/>
          </p:cNvPicPr>
          <p:nvPr/>
        </p:nvPicPr>
        <p:blipFill>
          <a:blip r:embed="rId2"/>
          <a:stretch>
            <a:fillRect/>
          </a:stretch>
        </p:blipFill>
        <p:spPr>
          <a:xfrm>
            <a:off x="951081" y="3090507"/>
            <a:ext cx="10610186" cy="6259449"/>
          </a:xfrm>
          <a:prstGeom prst="rect">
            <a:avLst/>
          </a:prstGeom>
          <a:ln w="12700">
            <a:miter lim="400000"/>
          </a:ln>
        </p:spPr>
      </p:pic>
      <p:sp>
        <p:nvSpPr>
          <p:cNvPr id="2" name="Slide Number Placeholder 1">
            <a:extLst>
              <a:ext uri="{FF2B5EF4-FFF2-40B4-BE49-F238E27FC236}">
                <a16:creationId xmlns:a16="http://schemas.microsoft.com/office/drawing/2014/main" id="{9D1F0C6E-9562-4129-8AA4-8B752F14CE23}"/>
              </a:ext>
            </a:extLst>
          </p:cNvPr>
          <p:cNvSpPr>
            <a:spLocks noGrp="1"/>
          </p:cNvSpPr>
          <p:nvPr>
            <p:ph type="sldNum" sz="quarter" idx="2"/>
          </p:nvPr>
        </p:nvSpPr>
        <p:spPr/>
        <p:txBody>
          <a:bodyPr/>
          <a:lstStyle/>
          <a:p>
            <a:fld id="{86CB4B4D-7CA3-9044-876B-883B54F8677D}" type="slidenum">
              <a:rPr lang="en-IN" smtClean="0"/>
              <a:t>19</a:t>
            </a:fld>
            <a:endParaRPr lang="en-IN"/>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ovariance"/>
          <p:cNvSpPr txBox="1">
            <a:spLocks noGrp="1"/>
          </p:cNvSpPr>
          <p:nvPr>
            <p:ph type="title"/>
          </p:nvPr>
        </p:nvSpPr>
        <p:spPr>
          <a:prstGeom prst="rect">
            <a:avLst/>
          </a:prstGeom>
        </p:spPr>
        <p:txBody>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Covariance</a:t>
            </a:r>
          </a:p>
        </p:txBody>
      </p:sp>
      <p:sp>
        <p:nvSpPr>
          <p:cNvPr id="300" name="Variables may change in relation to each other…"/>
          <p:cNvSpPr txBox="1">
            <a:spLocks noGrp="1"/>
          </p:cNvSpPr>
          <p:nvPr>
            <p:ph type="body" idx="1"/>
          </p:nvPr>
        </p:nvSpPr>
        <p:spPr>
          <a:xfrm>
            <a:off x="650240" y="1982882"/>
            <a:ext cx="11042086" cy="6718087"/>
          </a:xfrm>
          <a:prstGeom prst="rect">
            <a:avLst/>
          </a:prstGeom>
        </p:spPr>
        <p:txBody>
          <a:bodyPr anchor="t"/>
          <a:lstStyle/>
          <a:p>
            <a:pPr marL="914400" indent="-457200">
              <a:lnSpc>
                <a:spcPct val="110000"/>
              </a:lnSpc>
              <a:spcBef>
                <a:spcPts val="2000"/>
              </a:spcBef>
              <a:buSzPct val="100000"/>
              <a:defRPr sz="3100"/>
            </a:pPr>
            <a:endParaRPr dirty="0">
              <a:latin typeface="Calibri" panose="020F0502020204030204" pitchFamily="34" charset="0"/>
              <a:cs typeface="Calibri" panose="020F0502020204030204" pitchFamily="34" charset="0"/>
            </a:endParaRPr>
          </a:p>
          <a:p>
            <a:pPr marL="457200" indent="-457200">
              <a:lnSpc>
                <a:spcPct val="110000"/>
              </a:lnSpc>
              <a:spcBef>
                <a:spcPts val="2000"/>
              </a:spcBef>
              <a:buSzPct val="100000"/>
              <a:defRPr sz="3100"/>
            </a:pPr>
            <a:r>
              <a:rPr dirty="0">
                <a:latin typeface="Calibri" panose="020F0502020204030204" pitchFamily="34" charset="0"/>
                <a:cs typeface="Calibri" panose="020F0502020204030204" pitchFamily="34" charset="0"/>
              </a:rPr>
              <a:t>Variables may change in relation to each other</a:t>
            </a:r>
          </a:p>
          <a:p>
            <a:pPr marL="457200" indent="-457200">
              <a:lnSpc>
                <a:spcPct val="110000"/>
              </a:lnSpc>
              <a:spcBef>
                <a:spcPts val="2000"/>
              </a:spcBef>
              <a:buSzPct val="100000"/>
              <a:defRPr sz="3100"/>
            </a:pPr>
            <a:endParaRPr dirty="0">
              <a:latin typeface="Calibri" panose="020F0502020204030204" pitchFamily="34" charset="0"/>
              <a:cs typeface="Calibri" panose="020F0502020204030204" pitchFamily="34" charset="0"/>
            </a:endParaRPr>
          </a:p>
          <a:p>
            <a:pPr marL="457200" indent="-457200" algn="just">
              <a:lnSpc>
                <a:spcPct val="110000"/>
              </a:lnSpc>
              <a:spcBef>
                <a:spcPts val="2000"/>
              </a:spcBef>
              <a:buSzPct val="100000"/>
              <a:defRPr sz="3100" spc="31"/>
            </a:pPr>
            <a:r>
              <a:rPr dirty="0">
                <a:latin typeface="Calibri" panose="020F0502020204030204" pitchFamily="34" charset="0"/>
                <a:cs typeface="Calibri" panose="020F0502020204030204" pitchFamily="34" charset="0"/>
              </a:rPr>
              <a:t>Covariance  measures how much the movement in one variable predicts the movement in a corresponding variable</a:t>
            </a:r>
          </a:p>
        </p:txBody>
      </p:sp>
      <p:sp>
        <p:nvSpPr>
          <p:cNvPr id="2" name="Slide Number Placeholder 1">
            <a:extLst>
              <a:ext uri="{FF2B5EF4-FFF2-40B4-BE49-F238E27FC236}">
                <a16:creationId xmlns:a16="http://schemas.microsoft.com/office/drawing/2014/main" id="{4F272C87-B439-44B0-B6C9-AAD7CB4E6A58}"/>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2</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TANDARDIZE Z-Score"/>
          <p:cNvSpPr txBox="1">
            <a:spLocks noGrp="1"/>
          </p:cNvSpPr>
          <p:nvPr>
            <p:ph type="title"/>
          </p:nvPr>
        </p:nvSpPr>
        <p:spPr>
          <a:prstGeom prst="rect">
            <a:avLst/>
          </a:prstGeom>
        </p:spPr>
        <p:txBody>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STANDARDIZE Z-Score</a:t>
            </a:r>
          </a:p>
        </p:txBody>
      </p:sp>
      <p:sp>
        <p:nvSpPr>
          <p:cNvPr id="368" name="A Z-Score describes how far a raw score falls from the mean in the standard deviation units…"/>
          <p:cNvSpPr txBox="1"/>
          <p:nvPr/>
        </p:nvSpPr>
        <p:spPr>
          <a:xfrm>
            <a:off x="952500" y="2797035"/>
            <a:ext cx="11306551" cy="2108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457200" algn="l">
              <a:lnSpc>
                <a:spcPct val="110000"/>
              </a:lnSpc>
              <a:buSzPct val="100000"/>
              <a:buChar char="•"/>
              <a:defRPr sz="3800" b="0"/>
            </a:pPr>
            <a:r>
              <a:rPr sz="2800" dirty="0">
                <a:latin typeface="Calibri" panose="020F0502020204030204" pitchFamily="34" charset="0"/>
                <a:cs typeface="Calibri" panose="020F0502020204030204" pitchFamily="34" charset="0"/>
              </a:rPr>
              <a:t>A Z-Score describes how far a raw score falls from the mean in the standard deviation units </a:t>
            </a:r>
          </a:p>
          <a:p>
            <a:pPr marL="1371600" indent="-457200" algn="l">
              <a:lnSpc>
                <a:spcPct val="130000"/>
              </a:lnSpc>
              <a:buSzPct val="100000"/>
              <a:buChar char="-"/>
              <a:defRPr sz="3800" b="0"/>
            </a:pPr>
            <a:r>
              <a:rPr sz="2800" dirty="0">
                <a:latin typeface="Calibri" panose="020F0502020204030204" pitchFamily="34" charset="0"/>
                <a:cs typeface="Calibri" panose="020F0502020204030204" pitchFamily="34" charset="0"/>
              </a:rPr>
              <a:t>Subtract the mean from the raw score </a:t>
            </a:r>
          </a:p>
          <a:p>
            <a:pPr marL="1371600" indent="-457200" algn="l">
              <a:lnSpc>
                <a:spcPct val="130000"/>
              </a:lnSpc>
              <a:buSzPct val="100000"/>
              <a:buChar char="-"/>
              <a:defRPr sz="3800" b="0"/>
            </a:pPr>
            <a:r>
              <a:rPr sz="2800" dirty="0">
                <a:latin typeface="Calibri" panose="020F0502020204030204" pitchFamily="34" charset="0"/>
                <a:cs typeface="Calibri" panose="020F0502020204030204" pitchFamily="34" charset="0"/>
              </a:rPr>
              <a:t>Divide by the standard deviation </a:t>
            </a:r>
          </a:p>
        </p:txBody>
      </p:sp>
      <p:pic>
        <p:nvPicPr>
          <p:cNvPr id="369" name="Screenshot 2019-11-15 at 9.56.16 PM.png" descr="Screenshot 2019-11-15 at 9.56.16 PM.png"/>
          <p:cNvPicPr>
            <a:picLocks noChangeAspect="1"/>
          </p:cNvPicPr>
          <p:nvPr/>
        </p:nvPicPr>
        <p:blipFill>
          <a:blip r:embed="rId2"/>
          <a:stretch>
            <a:fillRect/>
          </a:stretch>
        </p:blipFill>
        <p:spPr>
          <a:xfrm>
            <a:off x="1087625" y="5289275"/>
            <a:ext cx="11036301" cy="3505201"/>
          </a:xfrm>
          <a:prstGeom prst="rect">
            <a:avLst/>
          </a:prstGeom>
          <a:ln w="12700">
            <a:miter lim="400000"/>
          </a:ln>
        </p:spPr>
      </p:pic>
      <p:sp>
        <p:nvSpPr>
          <p:cNvPr id="2" name="Slide Number Placeholder 1">
            <a:extLst>
              <a:ext uri="{FF2B5EF4-FFF2-40B4-BE49-F238E27FC236}">
                <a16:creationId xmlns:a16="http://schemas.microsoft.com/office/drawing/2014/main" id="{CF34EE8F-D9D9-4951-8856-7B648153C3CB}"/>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20</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TANDARDIZE Z-Score"/>
          <p:cNvSpPr txBox="1">
            <a:spLocks noGrp="1"/>
          </p:cNvSpPr>
          <p:nvPr>
            <p:ph type="title"/>
          </p:nvPr>
        </p:nvSpPr>
        <p:spPr>
          <a:prstGeom prst="rect">
            <a:avLst/>
          </a:prstGeom>
        </p:spPr>
        <p:txBody>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STANDARDIZE Z-Score</a:t>
            </a:r>
          </a:p>
        </p:txBody>
      </p:sp>
      <mc:AlternateContent xmlns:mc="http://schemas.openxmlformats.org/markup-compatibility/2006" xmlns:a14="http://schemas.microsoft.com/office/drawing/2010/main">
        <mc:Choice Requires="a14">
          <p:sp>
            <p:nvSpPr>
              <p:cNvPr id="372" name="Comparing scores from different distributions…"/>
              <p:cNvSpPr txBox="1"/>
              <p:nvPr/>
            </p:nvSpPr>
            <p:spPr>
              <a:xfrm>
                <a:off x="952500" y="2350178"/>
                <a:ext cx="11306551" cy="539711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nchor="ctr">
                <a:spAutoFit/>
              </a:bodyPr>
              <a:lstStyle/>
              <a:p>
                <a:pPr marL="457200" indent="-457200" algn="l">
                  <a:lnSpc>
                    <a:spcPct val="110000"/>
                  </a:lnSpc>
                  <a:spcBef>
                    <a:spcPts val="1400"/>
                  </a:spcBef>
                  <a:buSzPct val="100000"/>
                  <a:buChar char="•"/>
                  <a:defRPr sz="3800" b="0"/>
                </a:pPr>
                <a:r>
                  <a:rPr dirty="0">
                    <a:latin typeface="Calibri" panose="020F0502020204030204" pitchFamily="34" charset="0"/>
                    <a:cs typeface="Calibri" panose="020F0502020204030204" pitchFamily="34" charset="0"/>
                  </a:rPr>
                  <a:t>Comparing scores from different distributions</a:t>
                </a:r>
              </a:p>
              <a:p>
                <a:pPr marL="457200" indent="-457200" algn="l">
                  <a:lnSpc>
                    <a:spcPct val="110000"/>
                  </a:lnSpc>
                  <a:spcBef>
                    <a:spcPts val="1400"/>
                  </a:spcBef>
                  <a:buSzPct val="100000"/>
                  <a:buChar char="•"/>
                  <a:defRPr sz="3800" b="0"/>
                </a:pPr>
                <a:r>
                  <a:rPr dirty="0">
                    <a:latin typeface="Calibri" panose="020F0502020204030204" pitchFamily="34" charset="0"/>
                    <a:cs typeface="Calibri" panose="020F0502020204030204" pitchFamily="34" charset="0"/>
                  </a:rPr>
                  <a:t>For computing relative frequency of scores from any distributions</a:t>
                </a:r>
              </a:p>
              <a:p>
                <a:pPr marL="457200" indent="-457200" algn="l">
                  <a:lnSpc>
                    <a:spcPct val="110000"/>
                  </a:lnSpc>
                  <a:spcBef>
                    <a:spcPts val="1400"/>
                  </a:spcBef>
                  <a:buSzPct val="100000"/>
                  <a:buChar char="•"/>
                  <a:defRPr sz="3800" b="0"/>
                </a:pPr>
                <a:r>
                  <a:rPr dirty="0">
                    <a:latin typeface="Calibri" panose="020F0502020204030204" pitchFamily="34" charset="0"/>
                    <a:cs typeface="Calibri" panose="020F0502020204030204" pitchFamily="34" charset="0"/>
                  </a:rPr>
                  <a:t>A </a:t>
                </a:r>
                <a:r>
                  <a:rPr b="1" dirty="0" err="1">
                    <a:latin typeface="Calibri" panose="020F0502020204030204" pitchFamily="34" charset="0"/>
                    <a:cs typeface="Calibri" panose="020F0502020204030204" pitchFamily="34" charset="0"/>
                  </a:rPr>
                  <a:t>standardised</a:t>
                </a:r>
                <a:r>
                  <a:rPr b="1" dirty="0">
                    <a:latin typeface="Calibri" panose="020F0502020204030204" pitchFamily="34" charset="0"/>
                    <a:cs typeface="Calibri" panose="020F0502020204030204" pitchFamily="34" charset="0"/>
                  </a:rPr>
                  <a:t> Z score </a:t>
                </a:r>
                <a:r>
                  <a:rPr dirty="0">
                    <a:latin typeface="Calibri" panose="020F0502020204030204" pitchFamily="34" charset="0"/>
                    <a:cs typeface="Calibri" panose="020F0502020204030204" pitchFamily="34" charset="0"/>
                  </a:rPr>
                  <a:t>always in the form of normal curve</a:t>
                </a:r>
              </a:p>
              <a:p>
                <a:pPr marL="457200" indent="-457200" algn="l">
                  <a:lnSpc>
                    <a:spcPct val="110000"/>
                  </a:lnSpc>
                  <a:spcBef>
                    <a:spcPts val="1400"/>
                  </a:spcBef>
                  <a:buSzPct val="100000"/>
                  <a:buChar char="•"/>
                  <a:defRPr sz="3800" b="0"/>
                </a:pPr>
                <a:r>
                  <a:rPr dirty="0">
                    <a:latin typeface="Calibri" panose="020F0502020204030204" pitchFamily="34" charset="0"/>
                    <a:cs typeface="Calibri" panose="020F0502020204030204" pitchFamily="34" charset="0"/>
                  </a:rPr>
                  <a:t>It has mean of 0 and standard deviation of 1</a:t>
                </a:r>
              </a:p>
              <a:p>
                <a:pPr marL="457200" indent="-457200" algn="l">
                  <a:lnSpc>
                    <a:spcPct val="110000"/>
                  </a:lnSpc>
                  <a:spcBef>
                    <a:spcPts val="1400"/>
                  </a:spcBef>
                  <a:buSzPct val="100000"/>
                  <a:buChar char="•"/>
                  <a:defRPr sz="3800" b="0"/>
                </a:pPr>
                <a:r>
                  <a:rPr dirty="0">
                    <a:latin typeface="Calibri" panose="020F0502020204030204" pitchFamily="34" charset="0"/>
                    <a:cs typeface="Calibri" panose="020F0502020204030204" pitchFamily="34" charset="0"/>
                  </a:rPr>
                  <a:t>Z score exceeding </a:t>
                </a:r>
                <a14:m>
                  <m:oMath xmlns:m="http://schemas.openxmlformats.org/officeDocument/2006/math">
                    <m:r>
                      <a:rPr sz="4700" i="1">
                        <a:solidFill>
                          <a:srgbClr val="000000"/>
                        </a:solidFill>
                        <a:latin typeface="Cambria Math" panose="02040503050406030204" pitchFamily="18" charset="0"/>
                      </a:rPr>
                      <m:t>±1.96</m:t>
                    </m:r>
                  </m:oMath>
                </a14:m>
                <a:r>
                  <a:rPr dirty="0">
                    <a:latin typeface="Calibri" panose="020F0502020204030204" pitchFamily="34" charset="0"/>
                    <a:cs typeface="Calibri" panose="020F0502020204030204" pitchFamily="34" charset="0"/>
                  </a:rPr>
                  <a:t> are statically significant </a:t>
                </a:r>
              </a:p>
            </p:txBody>
          </p:sp>
        </mc:Choice>
        <mc:Fallback xmlns="">
          <p:sp>
            <p:nvSpPr>
              <p:cNvPr id="372" name="Comparing scores from different distributions…"/>
              <p:cNvSpPr txBox="1">
                <a:spLocks noRot="1" noChangeAspect="1" noMove="1" noResize="1" noEditPoints="1" noAdjustHandles="1" noChangeArrowheads="1" noChangeShapeType="1" noTextEdit="1"/>
              </p:cNvSpPr>
              <p:nvPr/>
            </p:nvSpPr>
            <p:spPr>
              <a:xfrm>
                <a:off x="952500" y="2350178"/>
                <a:ext cx="11306551" cy="5397119"/>
              </a:xfrm>
              <a:prstGeom prst="rect">
                <a:avLst/>
              </a:prstGeom>
              <a:blipFill>
                <a:blip r:embed="rId2"/>
                <a:stretch>
                  <a:fillRect l="-2156" t="-1582" b="-339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A0B4562-3BCC-4ED6-98B9-A1557A70D18F}"/>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21</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TANDARDIZE Z-Score"/>
          <p:cNvSpPr txBox="1">
            <a:spLocks noGrp="1"/>
          </p:cNvSpPr>
          <p:nvPr>
            <p:ph type="title"/>
          </p:nvPr>
        </p:nvSpPr>
        <p:spPr>
          <a:prstGeom prst="rect">
            <a:avLst/>
          </a:prstGeom>
        </p:spPr>
        <p:txBody>
          <a:bodyPr/>
          <a:lstStyle>
            <a:lvl1pPr>
              <a:defRPr sz="5000">
                <a:solidFill>
                  <a:srgbClr val="170981"/>
                </a:solidFill>
              </a:defRPr>
            </a:lvl1pPr>
          </a:lstStyle>
          <a:p>
            <a:r>
              <a:t>STANDARDIZE Z-Score</a:t>
            </a:r>
          </a:p>
        </p:txBody>
      </p:sp>
      <p:pic>
        <p:nvPicPr>
          <p:cNvPr id="375" name="Screenshot 2019-11-15 at 9.35.16 PM.png" descr="Screenshot 2019-11-15 at 9.35.16 PM.png"/>
          <p:cNvPicPr>
            <a:picLocks noChangeAspect="1"/>
          </p:cNvPicPr>
          <p:nvPr/>
        </p:nvPicPr>
        <p:blipFill>
          <a:blip r:embed="rId2"/>
          <a:stretch>
            <a:fillRect/>
          </a:stretch>
        </p:blipFill>
        <p:spPr>
          <a:xfrm>
            <a:off x="1259641" y="2618709"/>
            <a:ext cx="10485518" cy="5881471"/>
          </a:xfrm>
          <a:prstGeom prst="rect">
            <a:avLst/>
          </a:prstGeom>
          <a:ln w="12700">
            <a:miter lim="400000"/>
          </a:ln>
        </p:spPr>
      </p:pic>
      <p:sp>
        <p:nvSpPr>
          <p:cNvPr id="2" name="Slide Number Placeholder 1">
            <a:extLst>
              <a:ext uri="{FF2B5EF4-FFF2-40B4-BE49-F238E27FC236}">
                <a16:creationId xmlns:a16="http://schemas.microsoft.com/office/drawing/2014/main" id="{046090AE-6D29-4BA2-8AE6-B2EC5E1B205B}"/>
              </a:ext>
            </a:extLst>
          </p:cNvPr>
          <p:cNvSpPr>
            <a:spLocks noGrp="1"/>
          </p:cNvSpPr>
          <p:nvPr>
            <p:ph type="sldNum" sz="quarter" idx="2"/>
          </p:nvPr>
        </p:nvSpPr>
        <p:spPr/>
        <p:txBody>
          <a:bodyPr/>
          <a:lstStyle/>
          <a:p>
            <a:fld id="{86CB4B4D-7CA3-9044-876B-883B54F8677D}" type="slidenum">
              <a:rPr lang="en-IN" smtClean="0"/>
              <a:t>22</a:t>
            </a:fld>
            <a:endParaRPr lang="en-IN"/>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TANDARDIZE Z-Score"/>
          <p:cNvSpPr txBox="1">
            <a:spLocks noGrp="1"/>
          </p:cNvSpPr>
          <p:nvPr>
            <p:ph type="title"/>
          </p:nvPr>
        </p:nvSpPr>
        <p:spPr>
          <a:prstGeom prst="rect">
            <a:avLst/>
          </a:prstGeom>
        </p:spPr>
        <p:txBody>
          <a:bodyPr/>
          <a:lstStyle>
            <a:lvl1pPr>
              <a:defRPr sz="5000">
                <a:solidFill>
                  <a:srgbClr val="170981"/>
                </a:solidFill>
              </a:defRPr>
            </a:lvl1pPr>
          </a:lstStyle>
          <a:p>
            <a:r>
              <a:t>STANDARDIZE Z-Score</a:t>
            </a:r>
          </a:p>
        </p:txBody>
      </p:sp>
      <p:pic>
        <p:nvPicPr>
          <p:cNvPr id="378" name="Image" descr="Image"/>
          <p:cNvPicPr>
            <a:picLocks noChangeAspect="1"/>
          </p:cNvPicPr>
          <p:nvPr/>
        </p:nvPicPr>
        <p:blipFill>
          <a:blip r:embed="rId2"/>
          <a:stretch>
            <a:fillRect/>
          </a:stretch>
        </p:blipFill>
        <p:spPr>
          <a:xfrm>
            <a:off x="761256" y="2986731"/>
            <a:ext cx="7052555" cy="5891906"/>
          </a:xfrm>
          <a:prstGeom prst="rect">
            <a:avLst/>
          </a:prstGeom>
          <a:ln w="12700">
            <a:miter lim="400000"/>
          </a:ln>
        </p:spPr>
      </p:pic>
      <p:pic>
        <p:nvPicPr>
          <p:cNvPr id="379" name="Image" descr="Image"/>
          <p:cNvPicPr>
            <a:picLocks noChangeAspect="1"/>
          </p:cNvPicPr>
          <p:nvPr/>
        </p:nvPicPr>
        <p:blipFill>
          <a:blip r:embed="rId3"/>
          <a:stretch>
            <a:fillRect/>
          </a:stretch>
        </p:blipFill>
        <p:spPr>
          <a:xfrm>
            <a:off x="6588233" y="2668784"/>
            <a:ext cx="5702301" cy="3263901"/>
          </a:xfrm>
          <a:prstGeom prst="rect">
            <a:avLst/>
          </a:prstGeom>
          <a:ln w="12700">
            <a:miter lim="400000"/>
          </a:ln>
        </p:spPr>
      </p:pic>
      <p:pic>
        <p:nvPicPr>
          <p:cNvPr id="380" name="Image" descr="Image"/>
          <p:cNvPicPr>
            <a:picLocks noChangeAspect="1"/>
          </p:cNvPicPr>
          <p:nvPr/>
        </p:nvPicPr>
        <p:blipFill>
          <a:blip r:embed="rId4"/>
          <a:stretch>
            <a:fillRect/>
          </a:stretch>
        </p:blipFill>
        <p:spPr>
          <a:xfrm>
            <a:off x="8076771" y="6225403"/>
            <a:ext cx="3251146" cy="2653235"/>
          </a:xfrm>
          <a:prstGeom prst="rect">
            <a:avLst/>
          </a:prstGeom>
          <a:ln w="12700">
            <a:miter lim="400000"/>
          </a:ln>
        </p:spPr>
      </p:pic>
      <p:sp>
        <p:nvSpPr>
          <p:cNvPr id="2" name="Slide Number Placeholder 1">
            <a:extLst>
              <a:ext uri="{FF2B5EF4-FFF2-40B4-BE49-F238E27FC236}">
                <a16:creationId xmlns:a16="http://schemas.microsoft.com/office/drawing/2014/main" id="{BC84C31D-E5B5-47C2-BAEB-000DD71E5239}"/>
              </a:ext>
            </a:extLst>
          </p:cNvPr>
          <p:cNvSpPr>
            <a:spLocks noGrp="1"/>
          </p:cNvSpPr>
          <p:nvPr>
            <p:ph type="sldNum" sz="quarter" idx="2"/>
          </p:nvPr>
        </p:nvSpPr>
        <p:spPr/>
        <p:txBody>
          <a:bodyPr/>
          <a:lstStyle/>
          <a:p>
            <a:fld id="{86CB4B4D-7CA3-9044-876B-883B54F8677D}" type="slidenum">
              <a:rPr lang="en-IN" smtClean="0"/>
              <a:t>23</a:t>
            </a:fld>
            <a:endParaRPr lang="en-IN"/>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Z-Score - An example"/>
          <p:cNvSpPr txBox="1">
            <a:spLocks noGrp="1"/>
          </p:cNvSpPr>
          <p:nvPr>
            <p:ph type="title"/>
          </p:nvPr>
        </p:nvSpPr>
        <p:spPr>
          <a:xfrm>
            <a:off x="514805" y="454259"/>
            <a:ext cx="9669311" cy="974457"/>
          </a:xfrm>
          <a:prstGeom prst="rect">
            <a:avLst/>
          </a:prstGeom>
        </p:spPr>
        <p:txBody>
          <a:bodyPr/>
          <a:lstStyle>
            <a:lvl1pPr>
              <a:defRPr sz="5000">
                <a:solidFill>
                  <a:srgbClr val="170981"/>
                </a:solidFill>
              </a:defRPr>
            </a:lvl1pPr>
          </a:lstStyle>
          <a:p>
            <a:r>
              <a:rPr dirty="0">
                <a:latin typeface="Calibri" panose="020F0502020204030204" pitchFamily="34" charset="0"/>
                <a:cs typeface="Calibri" panose="020F0502020204030204" pitchFamily="34" charset="0"/>
              </a:rPr>
              <a:t>Z-Score - An example</a:t>
            </a:r>
          </a:p>
        </p:txBody>
      </p:sp>
      <p:sp>
        <p:nvSpPr>
          <p:cNvPr id="383" name="Content Placeholder 3"/>
          <p:cNvSpPr txBox="1"/>
          <p:nvPr/>
        </p:nvSpPr>
        <p:spPr>
          <a:xfrm>
            <a:off x="514805" y="1460383"/>
            <a:ext cx="11496927" cy="6832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92607" indent="-292607" algn="just" defTabSz="373887">
              <a:lnSpc>
                <a:spcPct val="130000"/>
              </a:lnSpc>
              <a:spcBef>
                <a:spcPts val="1000"/>
              </a:spcBef>
              <a:buSzPct val="100000"/>
              <a:buChar char="•"/>
              <a:defRPr sz="2432" b="0"/>
            </a:pPr>
            <a:r>
              <a:rPr sz="2400" dirty="0">
                <a:latin typeface="Calibri" panose="020F0502020204030204" pitchFamily="34" charset="0"/>
                <a:cs typeface="Calibri" panose="020F0502020204030204" pitchFamily="34" charset="0"/>
              </a:rPr>
              <a:t>For instance, suppose you went to college in New York and your best friend went to college in Georgia. </a:t>
            </a:r>
          </a:p>
          <a:p>
            <a:pPr marL="292607" indent="-292607" algn="just" defTabSz="373887">
              <a:lnSpc>
                <a:spcPct val="130000"/>
              </a:lnSpc>
              <a:spcBef>
                <a:spcPts val="1000"/>
              </a:spcBef>
              <a:buSzPct val="100000"/>
              <a:buChar char="•"/>
              <a:defRPr sz="2432" b="0"/>
            </a:pPr>
            <a:r>
              <a:rPr sz="2400" dirty="0">
                <a:latin typeface="Calibri" panose="020F0502020204030204" pitchFamily="34" charset="0"/>
                <a:cs typeface="Calibri" panose="020F0502020204030204" pitchFamily="34" charset="0"/>
              </a:rPr>
              <a:t>You might get a grade of 87 in a test with a mean of 77 and a standard deviation of 5, and the same day your friend might get a grade of 612 (mean 600, standard deviation 100). </a:t>
            </a:r>
          </a:p>
          <a:p>
            <a:pPr marL="292607" indent="-292607" algn="just" defTabSz="373887">
              <a:lnSpc>
                <a:spcPct val="130000"/>
              </a:lnSpc>
              <a:spcBef>
                <a:spcPts val="1000"/>
              </a:spcBef>
              <a:buSzPct val="100000"/>
              <a:buChar char="•"/>
              <a:defRPr sz="2432" b="0"/>
            </a:pPr>
            <a:r>
              <a:rPr sz="2400" dirty="0">
                <a:latin typeface="Calibri" panose="020F0502020204030204" pitchFamily="34" charset="0"/>
                <a:cs typeface="Calibri" panose="020F0502020204030204" pitchFamily="34" charset="0"/>
              </a:rPr>
              <a:t>Although the two grades (87 and 612) can’t be compared directly, the standardized values will allow you to immediately see who is doing better compared with the rest of the class.</a:t>
            </a:r>
          </a:p>
          <a:p>
            <a:pPr marL="292607" indent="-292607" algn="just" defTabSz="373887">
              <a:lnSpc>
                <a:spcPct val="130000"/>
              </a:lnSpc>
              <a:spcBef>
                <a:spcPts val="1000"/>
              </a:spcBef>
              <a:buSzPct val="100000"/>
              <a:buChar char="•"/>
              <a:defRPr sz="2432" b="0"/>
            </a:pPr>
            <a:r>
              <a:rPr sz="2400" dirty="0">
                <a:latin typeface="Calibri" panose="020F0502020204030204" pitchFamily="34" charset="0"/>
                <a:cs typeface="Calibri" panose="020F0502020204030204" pitchFamily="34" charset="0"/>
              </a:rPr>
              <a:t>(612 – 600) / 100 = 0.12, so your friend’s z-score or standardized grade is 0.12. (87 – 77) / 5 = 2, your standardized grade. </a:t>
            </a:r>
          </a:p>
          <a:p>
            <a:pPr marL="292607" indent="-292607" algn="just" defTabSz="373887">
              <a:lnSpc>
                <a:spcPct val="130000"/>
              </a:lnSpc>
              <a:spcBef>
                <a:spcPts val="1000"/>
              </a:spcBef>
              <a:buSzPct val="100000"/>
              <a:buChar char="•"/>
              <a:defRPr sz="2432" b="0"/>
            </a:pPr>
            <a:r>
              <a:rPr sz="2400" dirty="0">
                <a:latin typeface="Calibri" panose="020F0502020204030204" pitchFamily="34" charset="0"/>
                <a:cs typeface="Calibri" panose="020F0502020204030204" pitchFamily="34" charset="0"/>
              </a:rPr>
              <a:t>With standardized data you have grounds to boast to your friend that you are doing much better than he or she is in the class</a:t>
            </a:r>
            <a:br>
              <a:rPr sz="2400" dirty="0">
                <a:latin typeface="Calibri" panose="020F0502020204030204" pitchFamily="34" charset="0"/>
                <a:cs typeface="Calibri" panose="020F0502020204030204" pitchFamily="34" charset="0"/>
              </a:rPr>
            </a:br>
            <a:endParaRPr sz="2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9C64132-9332-4DD2-B6D3-4F8F2046C233}"/>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24</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TANDARDIZE Z-Score"/>
          <p:cNvSpPr txBox="1">
            <a:spLocks noGrp="1"/>
          </p:cNvSpPr>
          <p:nvPr>
            <p:ph type="title"/>
          </p:nvPr>
        </p:nvSpPr>
        <p:spPr>
          <a:prstGeom prst="rect">
            <a:avLst/>
          </a:prstGeom>
        </p:spPr>
        <p:txBody>
          <a:bodyPr/>
          <a:lstStyle>
            <a:lvl1pPr>
              <a:defRPr sz="5000">
                <a:solidFill>
                  <a:srgbClr val="170981"/>
                </a:solidFill>
              </a:defRPr>
            </a:lvl1pPr>
          </a:lstStyle>
          <a:p>
            <a:r>
              <a:rPr dirty="0"/>
              <a:t>STANDARDIZE Z-Score</a:t>
            </a:r>
          </a:p>
        </p:txBody>
      </p:sp>
      <p:pic>
        <p:nvPicPr>
          <p:cNvPr id="386" name="Screenshot 2019-11-15 at 9.40.31 PM.png" descr="Screenshot 2019-11-15 at 9.40.31 PM.png"/>
          <p:cNvPicPr>
            <a:picLocks noChangeAspect="1"/>
          </p:cNvPicPr>
          <p:nvPr/>
        </p:nvPicPr>
        <p:blipFill>
          <a:blip r:embed="rId2"/>
          <a:stretch>
            <a:fillRect/>
          </a:stretch>
        </p:blipFill>
        <p:spPr>
          <a:xfrm>
            <a:off x="1021516" y="2731052"/>
            <a:ext cx="10961767" cy="6056377"/>
          </a:xfrm>
          <a:prstGeom prst="rect">
            <a:avLst/>
          </a:prstGeom>
          <a:ln w="12700">
            <a:miter lim="400000"/>
          </a:ln>
        </p:spPr>
      </p:pic>
      <p:sp>
        <p:nvSpPr>
          <p:cNvPr id="2" name="Slide Number Placeholder 1">
            <a:extLst>
              <a:ext uri="{FF2B5EF4-FFF2-40B4-BE49-F238E27FC236}">
                <a16:creationId xmlns:a16="http://schemas.microsoft.com/office/drawing/2014/main" id="{5D1F6209-1105-41EA-BF94-B2DEE329F5E0}"/>
              </a:ext>
            </a:extLst>
          </p:cNvPr>
          <p:cNvSpPr>
            <a:spLocks noGrp="1"/>
          </p:cNvSpPr>
          <p:nvPr>
            <p:ph type="sldNum" sz="quarter" idx="2"/>
          </p:nvPr>
        </p:nvSpPr>
        <p:spPr/>
        <p:txBody>
          <a:bodyPr/>
          <a:lstStyle/>
          <a:p>
            <a:fld id="{86CB4B4D-7CA3-9044-876B-883B54F8677D}" type="slidenum">
              <a:rPr lang="en-IN" smtClean="0"/>
              <a:t>25</a:t>
            </a:fld>
            <a:endParaRPr lang="en-IN"/>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8C22-7340-4F93-81C4-939236F52B5F}"/>
              </a:ext>
            </a:extLst>
          </p:cNvPr>
          <p:cNvSpPr>
            <a:spLocks noGrp="1"/>
          </p:cNvSpPr>
          <p:nvPr>
            <p:ph type="title"/>
          </p:nvPr>
        </p:nvSpPr>
        <p:spPr/>
        <p:txBody>
          <a:bodyPr>
            <a:normAutofit/>
          </a:bodyPr>
          <a:lstStyle/>
          <a:p>
            <a:r>
              <a:rPr lang="en-IN" sz="5000" dirty="0">
                <a:solidFill>
                  <a:srgbClr val="170981"/>
                </a:solidFill>
              </a:rPr>
              <a:t>Normalize or Standardize</a:t>
            </a:r>
          </a:p>
        </p:txBody>
      </p:sp>
      <p:sp>
        <p:nvSpPr>
          <p:cNvPr id="3" name="Text Placeholder 2">
            <a:extLst>
              <a:ext uri="{FF2B5EF4-FFF2-40B4-BE49-F238E27FC236}">
                <a16:creationId xmlns:a16="http://schemas.microsoft.com/office/drawing/2014/main" id="{459D9D28-50B0-41EC-8F8B-701819602F19}"/>
              </a:ext>
            </a:extLst>
          </p:cNvPr>
          <p:cNvSpPr>
            <a:spLocks noGrp="1"/>
          </p:cNvSpPr>
          <p:nvPr>
            <p:ph type="body" idx="1"/>
          </p:nvPr>
        </p:nvSpPr>
        <p:spPr>
          <a:xfrm>
            <a:off x="272553" y="2335475"/>
            <a:ext cx="11217082" cy="6013395"/>
          </a:xfrm>
        </p:spPr>
        <p:txBody>
          <a:bodyPr>
            <a:normAutofit/>
          </a:bodyPr>
          <a:lstStyle/>
          <a:p>
            <a:pPr algn="just">
              <a:buFont typeface="Arial" panose="020B0604020202020204" pitchFamily="34" charset="0"/>
              <a:buChar char="•"/>
            </a:pPr>
            <a:r>
              <a:rPr lang="en-US" sz="2800" b="0" i="0" dirty="0">
                <a:solidFill>
                  <a:schemeClr val="tx1"/>
                </a:solidFill>
                <a:effectLst/>
                <a:latin typeface="+mj-lt"/>
              </a:rPr>
              <a:t>Normalization is good to use when you know that the distribution of your data does not follow a Gaussian distribution. This can be useful in algorithms that do not assume any distribution of the data like K-Nearest Neighbors and Neural Networks.</a:t>
            </a:r>
          </a:p>
          <a:p>
            <a:pPr algn="just">
              <a:buFont typeface="Arial" panose="020B0604020202020204" pitchFamily="34" charset="0"/>
              <a:buChar char="•"/>
            </a:pPr>
            <a:r>
              <a:rPr lang="en-US" sz="2800" b="0" i="0" dirty="0">
                <a:solidFill>
                  <a:schemeClr val="tx1"/>
                </a:solidFill>
                <a:effectLst/>
                <a:latin typeface="+mj-lt"/>
              </a:rPr>
              <a:t>Standardization, on the other hand, can be helpful in cases where the data follows a Gaussian distribution. However, this does not have to be necessarily true. Also, unlike normalization, standardization does not have a bounding range. So, even if you have outliers in your data, they will not be affected by standardization.</a:t>
            </a:r>
          </a:p>
          <a:p>
            <a:pPr algn="just"/>
            <a:endParaRPr lang="en-IN" sz="2800" dirty="0">
              <a:solidFill>
                <a:schemeClr val="tx1"/>
              </a:solidFill>
              <a:latin typeface="+mj-lt"/>
            </a:endParaRPr>
          </a:p>
        </p:txBody>
      </p:sp>
      <p:sp>
        <p:nvSpPr>
          <p:cNvPr id="4" name="Slide Number Placeholder 3">
            <a:extLst>
              <a:ext uri="{FF2B5EF4-FFF2-40B4-BE49-F238E27FC236}">
                <a16:creationId xmlns:a16="http://schemas.microsoft.com/office/drawing/2014/main" id="{86A881BE-86B2-43B2-A5FF-FEDFC304F864}"/>
              </a:ext>
            </a:extLst>
          </p:cNvPr>
          <p:cNvSpPr>
            <a:spLocks noGrp="1"/>
          </p:cNvSpPr>
          <p:nvPr>
            <p:ph type="sldNum" sz="quarter" idx="2"/>
          </p:nvPr>
        </p:nvSpPr>
        <p:spPr/>
        <p:txBody>
          <a:bodyPr/>
          <a:lstStyle/>
          <a:p>
            <a:fld id="{86CB4B4D-7CA3-9044-876B-883B54F8677D}" type="slidenum">
              <a:rPr lang="en-IN" smtClean="0"/>
              <a:t>26</a:t>
            </a:fld>
            <a:endParaRPr lang="en-IN"/>
          </a:p>
        </p:txBody>
      </p:sp>
    </p:spTree>
    <p:extLst>
      <p:ext uri="{BB962C8B-B14F-4D97-AF65-F5344CB8AC3E}">
        <p14:creationId xmlns:p14="http://schemas.microsoft.com/office/powerpoint/2010/main" val="340177494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Binarize Data"/>
          <p:cNvSpPr txBox="1">
            <a:spLocks noGrp="1"/>
          </p:cNvSpPr>
          <p:nvPr>
            <p:ph type="title"/>
          </p:nvPr>
        </p:nvSpPr>
        <p:spPr>
          <a:xfrm>
            <a:off x="716156" y="370784"/>
            <a:ext cx="9669311" cy="903988"/>
          </a:xfrm>
          <a:prstGeom prst="rect">
            <a:avLst/>
          </a:prstGeom>
        </p:spPr>
        <p:txBody>
          <a:bodyPr/>
          <a:lstStyle>
            <a:lvl1pPr>
              <a:defRPr sz="5000">
                <a:solidFill>
                  <a:srgbClr val="170981"/>
                </a:solidFill>
              </a:defRPr>
            </a:lvl1pPr>
          </a:lstStyle>
          <a:p>
            <a:r>
              <a:rPr dirty="0">
                <a:latin typeface="Calibri" panose="020F0502020204030204" pitchFamily="34" charset="0"/>
                <a:cs typeface="Calibri" panose="020F0502020204030204" pitchFamily="34" charset="0"/>
              </a:rPr>
              <a:t>Binarize Data</a:t>
            </a:r>
          </a:p>
        </p:txBody>
      </p:sp>
      <p:sp>
        <p:nvSpPr>
          <p:cNvPr id="389" name="Rectangle 4"/>
          <p:cNvSpPr/>
          <p:nvPr/>
        </p:nvSpPr>
        <p:spPr>
          <a:xfrm>
            <a:off x="716156" y="7619970"/>
            <a:ext cx="11572487" cy="1247649"/>
          </a:xfrm>
          <a:prstGeom prst="rect">
            <a:avLst/>
          </a:prstGeom>
          <a:solidFill>
            <a:srgbClr val="FF999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l" defTabSz="1300480">
              <a:defRPr sz="1800" b="0">
                <a:latin typeface="Helvetica"/>
                <a:ea typeface="Helvetica"/>
                <a:cs typeface="Helvetica"/>
                <a:sym typeface="Helvetica"/>
              </a:defRPr>
            </a:pPr>
            <a:r>
              <a:rPr dirty="0">
                <a:latin typeface="Calibri" panose="020F0502020204030204" pitchFamily="34" charset="0"/>
                <a:cs typeface="Calibri" panose="020F0502020204030204" pitchFamily="34" charset="0"/>
              </a:rPr>
              <a:t>Example : </a:t>
            </a:r>
          </a:p>
          <a:p>
            <a:pPr algn="l" defTabSz="1300480">
              <a:defRPr sz="1800" b="0">
                <a:latin typeface="Helvetica"/>
                <a:ea typeface="Helvetica"/>
                <a:cs typeface="Helvetica"/>
                <a:sym typeface="Helvetica"/>
              </a:defRPr>
            </a:pPr>
            <a:r>
              <a:rPr dirty="0">
                <a:latin typeface="Calibri" panose="020F0502020204030204" pitchFamily="34" charset="0"/>
                <a:cs typeface="Calibri" panose="020F0502020204030204" pitchFamily="34" charset="0"/>
              </a:rPr>
              <a:t>A continuous data of pixels values of an 8-bit grayscale image have values ranging between 0 (black) and 255 (white) and one needs it to be black and white. So, using </a:t>
            </a:r>
            <a:r>
              <a:rPr dirty="0" err="1">
                <a:latin typeface="Calibri" panose="020F0502020204030204" pitchFamily="34" charset="0"/>
                <a:cs typeface="Calibri" panose="020F0502020204030204" pitchFamily="34" charset="0"/>
              </a:rPr>
              <a:t>Binarizer</a:t>
            </a:r>
            <a:r>
              <a:rPr dirty="0">
                <a:latin typeface="Calibri" panose="020F0502020204030204" pitchFamily="34" charset="0"/>
                <a:cs typeface="Calibri" panose="020F0502020204030204" pitchFamily="34" charset="0"/>
              </a:rPr>
              <a:t>() one can set a threshold converting pixel values from 0 – 127 to 0 and 128 – 255 as 1.</a:t>
            </a:r>
          </a:p>
        </p:txBody>
      </p:sp>
      <p:sp>
        <p:nvSpPr>
          <p:cNvPr id="390" name="Rectangle 5"/>
          <p:cNvSpPr/>
          <p:nvPr/>
        </p:nvSpPr>
        <p:spPr>
          <a:xfrm>
            <a:off x="7308633" y="5382591"/>
            <a:ext cx="4619968" cy="1116201"/>
          </a:xfrm>
          <a:prstGeom prst="rect">
            <a:avLst/>
          </a:prstGeom>
          <a:solidFill>
            <a:srgbClr val="FFC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l" defTabSz="1300480">
              <a:defRPr sz="1600" b="0">
                <a:latin typeface="Helvetica"/>
                <a:ea typeface="Helvetica"/>
                <a:cs typeface="Helvetica"/>
                <a:sym typeface="Helvetica"/>
              </a:defRPr>
            </a:pPr>
            <a:r>
              <a:rPr dirty="0">
                <a:latin typeface="Calibri" panose="020F0502020204030204" pitchFamily="34" charset="0"/>
                <a:cs typeface="Calibri" panose="020F0502020204030204" pitchFamily="34" charset="0"/>
              </a:rPr>
              <a:t># For age, let threshold be 35 </a:t>
            </a:r>
          </a:p>
          <a:p>
            <a:pPr algn="l" defTabSz="1300480">
              <a:defRPr sz="1600" b="0">
                <a:latin typeface="Helvetica"/>
                <a:ea typeface="Helvetica"/>
                <a:cs typeface="Helvetica"/>
                <a:sym typeface="Helvetica"/>
              </a:defRPr>
            </a:pPr>
            <a:r>
              <a:rPr dirty="0">
                <a:latin typeface="Calibri" panose="020F0502020204030204" pitchFamily="34" charset="0"/>
                <a:cs typeface="Calibri" panose="020F0502020204030204" pitchFamily="34" charset="0"/>
              </a:rPr>
              <a:t># For salary, let threshold be 61000 </a:t>
            </a:r>
          </a:p>
          <a:p>
            <a:pPr algn="l" defTabSz="1300480">
              <a:defRPr sz="1600" b="0">
                <a:latin typeface="Helvetica"/>
                <a:ea typeface="Helvetica"/>
                <a:cs typeface="Helvetica"/>
                <a:sym typeface="Helvetica"/>
              </a:defRPr>
            </a:pPr>
            <a:r>
              <a:rPr dirty="0">
                <a:latin typeface="Calibri" panose="020F0502020204030204" pitchFamily="34" charset="0"/>
                <a:cs typeface="Calibri" panose="020F0502020204030204" pitchFamily="34" charset="0"/>
              </a:rPr>
              <a:t>binarizer_1 = </a:t>
            </a:r>
            <a:r>
              <a:rPr dirty="0" err="1">
                <a:latin typeface="Calibri" panose="020F0502020204030204" pitchFamily="34" charset="0"/>
                <a:cs typeface="Calibri" panose="020F0502020204030204" pitchFamily="34" charset="0"/>
              </a:rPr>
              <a:t>Binarizer</a:t>
            </a:r>
            <a:r>
              <a:rPr dirty="0">
                <a:latin typeface="Calibri" panose="020F0502020204030204" pitchFamily="34" charset="0"/>
                <a:cs typeface="Calibri" panose="020F0502020204030204" pitchFamily="34" charset="0"/>
              </a:rPr>
              <a:t>(35) </a:t>
            </a:r>
          </a:p>
          <a:p>
            <a:pPr algn="l" defTabSz="1300480">
              <a:defRPr sz="1600" b="0">
                <a:latin typeface="Helvetica"/>
                <a:ea typeface="Helvetica"/>
                <a:cs typeface="Helvetica"/>
                <a:sym typeface="Helvetica"/>
              </a:defRPr>
            </a:pPr>
            <a:r>
              <a:rPr dirty="0">
                <a:latin typeface="Calibri" panose="020F0502020204030204" pitchFamily="34" charset="0"/>
                <a:cs typeface="Calibri" panose="020F0502020204030204" pitchFamily="34" charset="0"/>
              </a:rPr>
              <a:t>binarizer_2 = </a:t>
            </a:r>
            <a:r>
              <a:rPr dirty="0" err="1">
                <a:latin typeface="Calibri" panose="020F0502020204030204" pitchFamily="34" charset="0"/>
                <a:cs typeface="Calibri" panose="020F0502020204030204" pitchFamily="34" charset="0"/>
              </a:rPr>
              <a:t>Binarizer</a:t>
            </a:r>
            <a:r>
              <a:rPr dirty="0">
                <a:latin typeface="Calibri" panose="020F0502020204030204" pitchFamily="34" charset="0"/>
                <a:cs typeface="Calibri" panose="020F0502020204030204" pitchFamily="34" charset="0"/>
              </a:rPr>
              <a:t>(61000) </a:t>
            </a:r>
          </a:p>
        </p:txBody>
      </p:sp>
      <p:pic>
        <p:nvPicPr>
          <p:cNvPr id="391" name="Picture 2" descr="Picture 2"/>
          <p:cNvPicPr>
            <a:picLocks noChangeAspect="1"/>
          </p:cNvPicPr>
          <p:nvPr/>
        </p:nvPicPr>
        <p:blipFill>
          <a:blip r:embed="rId2"/>
          <a:stretch>
            <a:fillRect/>
          </a:stretch>
        </p:blipFill>
        <p:spPr>
          <a:xfrm>
            <a:off x="7308633" y="1274771"/>
            <a:ext cx="4619968" cy="3681307"/>
          </a:xfrm>
          <a:prstGeom prst="rect">
            <a:avLst/>
          </a:prstGeom>
          <a:ln w="12700">
            <a:miter lim="400000"/>
          </a:ln>
        </p:spPr>
      </p:pic>
      <p:sp>
        <p:nvSpPr>
          <p:cNvPr id="392" name="Content Placeholder 2"/>
          <p:cNvSpPr txBox="1"/>
          <p:nvPr/>
        </p:nvSpPr>
        <p:spPr>
          <a:xfrm>
            <a:off x="533094" y="1437580"/>
            <a:ext cx="6404419" cy="546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ormAutofit/>
          </a:bodyPr>
          <a:lstStyle/>
          <a:p>
            <a:pPr marL="221742" indent="-221742" algn="just" defTabSz="946099">
              <a:lnSpc>
                <a:spcPct val="90000"/>
              </a:lnSpc>
              <a:spcBef>
                <a:spcPts val="900"/>
              </a:spcBef>
              <a:buSzPct val="100000"/>
              <a:buFont typeface="Arial"/>
              <a:buChar char="•"/>
              <a:defRPr sz="2716" b="0">
                <a:latin typeface="Calibri"/>
                <a:ea typeface="Calibri"/>
                <a:cs typeface="Calibri"/>
                <a:sym typeface="Calibri"/>
              </a:defRPr>
            </a:pPr>
            <a:r>
              <a:rPr dirty="0">
                <a:latin typeface="Calibri" panose="020F0502020204030204" pitchFamily="34" charset="0"/>
                <a:cs typeface="Calibri" panose="020F0502020204030204" pitchFamily="34" charset="0"/>
              </a:rPr>
              <a:t>All values above the threshold are marked 1 and all equal to or below are marked as 0.</a:t>
            </a:r>
          </a:p>
          <a:p>
            <a:pPr marL="221742" indent="-221742" algn="just" defTabSz="946099">
              <a:lnSpc>
                <a:spcPct val="90000"/>
              </a:lnSpc>
              <a:spcBef>
                <a:spcPts val="900"/>
              </a:spcBef>
              <a:buSzPct val="100000"/>
              <a:buFont typeface="Arial"/>
              <a:buChar char="•"/>
              <a:defRPr sz="2716" b="0">
                <a:latin typeface="Calibri"/>
                <a:ea typeface="Calibri"/>
                <a:cs typeface="Calibri"/>
                <a:sym typeface="Calibri"/>
              </a:defRPr>
            </a:pPr>
            <a:r>
              <a:rPr dirty="0">
                <a:latin typeface="Calibri" panose="020F0502020204030204" pitchFamily="34" charset="0"/>
                <a:cs typeface="Calibri" panose="020F0502020204030204" pitchFamily="34" charset="0"/>
              </a:rPr>
              <a:t>This is called binarizing your data or threshold your data. It can be useful when you have probabilities that you want to make crisp values.</a:t>
            </a:r>
          </a:p>
          <a:p>
            <a:pPr marL="221742" indent="-221742" algn="just" defTabSz="946099">
              <a:lnSpc>
                <a:spcPct val="90000"/>
              </a:lnSpc>
              <a:spcBef>
                <a:spcPts val="900"/>
              </a:spcBef>
              <a:buSzPct val="100000"/>
              <a:buFont typeface="Arial"/>
              <a:buChar char="•"/>
              <a:defRPr sz="2716">
                <a:latin typeface="Calibri"/>
                <a:ea typeface="Calibri"/>
                <a:cs typeface="Calibri"/>
                <a:sym typeface="Calibri"/>
              </a:defRPr>
            </a:pPr>
            <a:r>
              <a:rPr dirty="0">
                <a:latin typeface="Calibri" panose="020F0502020204030204" pitchFamily="34" charset="0"/>
                <a:cs typeface="Calibri" panose="020F0502020204030204" pitchFamily="34" charset="0"/>
              </a:rPr>
              <a:t>The process of thresholding numerical features to get Boolean values</a:t>
            </a:r>
          </a:p>
          <a:p>
            <a:pPr marL="221742" indent="-221742" algn="just" defTabSz="946099">
              <a:lnSpc>
                <a:spcPct val="90000"/>
              </a:lnSpc>
              <a:spcBef>
                <a:spcPts val="900"/>
              </a:spcBef>
              <a:buSzPct val="100000"/>
              <a:buFont typeface="Arial"/>
              <a:buChar char="•"/>
              <a:defRPr sz="2716" b="0">
                <a:latin typeface="Calibri"/>
                <a:ea typeface="Calibri"/>
                <a:cs typeface="Calibri"/>
                <a:sym typeface="Calibri"/>
              </a:defRPr>
            </a:pPr>
            <a:r>
              <a:rPr dirty="0">
                <a:latin typeface="Calibri" panose="020F0502020204030204" pitchFamily="34" charset="0"/>
                <a:cs typeface="Calibri" panose="020F0502020204030204" pitchFamily="34" charset="0"/>
              </a:rPr>
              <a:t>It plays a key role in the discretization of continuous feature values.</a:t>
            </a:r>
          </a:p>
        </p:txBody>
      </p:sp>
      <p:sp>
        <p:nvSpPr>
          <p:cNvPr id="2" name="Slide Number Placeholder 1">
            <a:extLst>
              <a:ext uri="{FF2B5EF4-FFF2-40B4-BE49-F238E27FC236}">
                <a16:creationId xmlns:a16="http://schemas.microsoft.com/office/drawing/2014/main" id="{CFF14279-2D83-43CC-8B59-859B1AAB014C}"/>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27</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543347" y="159831"/>
            <a:ext cx="9669311" cy="1120650"/>
          </a:xfrm>
          <a:prstGeom prst="rect">
            <a:avLst/>
          </a:prstGeom>
        </p:spPr>
        <p:txBody>
          <a:bodyPr>
            <a:normAutofit/>
          </a:bodyPr>
          <a:lstStyle/>
          <a:p>
            <a:r>
              <a:rPr sz="5000" b="1" dirty="0" smtClean="0">
                <a:solidFill>
                  <a:srgbClr val="170981"/>
                </a:solidFill>
                <a:latin typeface="Calibri" panose="020F0502020204030204" pitchFamily="34" charset="0"/>
                <a:cs typeface="Calibri" panose="020F0502020204030204" pitchFamily="34" charset="0"/>
              </a:rPr>
              <a:t>Encoding</a:t>
            </a:r>
            <a:r>
              <a:rPr sz="5000" b="1" dirty="0">
                <a:solidFill>
                  <a:srgbClr val="170981"/>
                </a:solidFill>
                <a:latin typeface="Calibri" panose="020F0502020204030204" pitchFamily="34" charset="0"/>
                <a:cs typeface="Calibri" panose="020F0502020204030204" pitchFamily="34" charset="0"/>
              </a:rPr>
              <a:t>	</a:t>
            </a:r>
          </a:p>
        </p:txBody>
      </p:sp>
      <p:sp>
        <p:nvSpPr>
          <p:cNvPr id="395" name="Content Placeholder 2"/>
          <p:cNvSpPr txBox="1">
            <a:spLocks noGrp="1"/>
          </p:cNvSpPr>
          <p:nvPr>
            <p:ph type="body" idx="1"/>
          </p:nvPr>
        </p:nvSpPr>
        <p:spPr>
          <a:xfrm>
            <a:off x="185539" y="1631917"/>
            <a:ext cx="6387162" cy="5178584"/>
          </a:xfrm>
          <a:prstGeom prst="rect">
            <a:avLst/>
          </a:prstGeom>
        </p:spPr>
        <p:txBody>
          <a:bodyPr>
            <a:noAutofit/>
          </a:bodyPr>
          <a:lstStyle/>
          <a:p>
            <a:pPr marL="157330" indent="-157330" algn="just" defTabSz="633984">
              <a:lnSpc>
                <a:spcPct val="120000"/>
              </a:lnSpc>
              <a:spcBef>
                <a:spcPts val="600"/>
              </a:spcBef>
              <a:defRPr sz="2145"/>
            </a:pPr>
            <a:r>
              <a:rPr sz="2400" dirty="0">
                <a:latin typeface="Calibri" panose="020F0502020204030204" pitchFamily="34" charset="0"/>
                <a:cs typeface="Calibri" panose="020F0502020204030204" pitchFamily="34" charset="0"/>
              </a:rPr>
              <a:t>To process </a:t>
            </a:r>
            <a:r>
              <a:rPr sz="2400" dirty="0">
                <a:solidFill>
                  <a:srgbClr val="FF0000"/>
                </a:solidFill>
                <a:latin typeface="Calibri" panose="020F0502020204030204" pitchFamily="34" charset="0"/>
                <a:cs typeface="Calibri" panose="020F0502020204030204" pitchFamily="34" charset="0"/>
              </a:rPr>
              <a:t>categorical features</a:t>
            </a:r>
            <a:r>
              <a:rPr sz="2400" dirty="0">
                <a:latin typeface="Calibri" panose="020F0502020204030204" pitchFamily="34" charset="0"/>
                <a:cs typeface="Calibri" panose="020F0502020204030204" pitchFamily="34" charset="0"/>
              </a:rPr>
              <a:t>, which can be in numerical or text form, they must be first transformed into a </a:t>
            </a:r>
            <a:r>
              <a:rPr sz="2400" dirty="0">
                <a:solidFill>
                  <a:srgbClr val="FF0000"/>
                </a:solidFill>
                <a:latin typeface="Calibri" panose="020F0502020204030204" pitchFamily="34" charset="0"/>
                <a:cs typeface="Calibri" panose="020F0502020204030204" pitchFamily="34" charset="0"/>
              </a:rPr>
              <a:t>numerical representation</a:t>
            </a:r>
            <a:r>
              <a:rPr sz="2400" dirty="0">
                <a:latin typeface="Calibri" panose="020F0502020204030204" pitchFamily="34" charset="0"/>
                <a:cs typeface="Calibri" panose="020F0502020204030204" pitchFamily="34" charset="0"/>
              </a:rPr>
              <a:t>.</a:t>
            </a:r>
          </a:p>
          <a:p>
            <a:pPr marL="0" indent="0" algn="just" defTabSz="633984">
              <a:lnSpc>
                <a:spcPct val="120000"/>
              </a:lnSpc>
              <a:spcBef>
                <a:spcPts val="600"/>
              </a:spcBef>
              <a:buSzTx/>
              <a:buNone/>
              <a:defRPr sz="2145" b="1"/>
            </a:pPr>
            <a:r>
              <a:rPr sz="2800" dirty="0">
                <a:latin typeface="Calibri" panose="020F0502020204030204" pitchFamily="34" charset="0"/>
                <a:cs typeface="Calibri" panose="020F0502020204030204" pitchFamily="34" charset="0"/>
              </a:rPr>
              <a:t>Label Encoding</a:t>
            </a:r>
          </a:p>
          <a:p>
            <a:pPr marL="157330" indent="-157330" algn="just" defTabSz="633984">
              <a:lnSpc>
                <a:spcPct val="120000"/>
              </a:lnSpc>
              <a:spcBef>
                <a:spcPts val="600"/>
              </a:spcBef>
              <a:defRPr sz="2145"/>
            </a:pPr>
            <a:r>
              <a:rPr sz="2400" dirty="0">
                <a:latin typeface="Calibri" panose="020F0502020204030204" pitchFamily="34" charset="0"/>
                <a:cs typeface="Calibri" panose="020F0502020204030204" pitchFamily="34" charset="0"/>
              </a:rPr>
              <a:t> The first column is the co</a:t>
            </a:r>
            <a:r>
              <a:rPr lang="en-US" sz="2400" dirty="0">
                <a:latin typeface="Calibri" panose="020F0502020204030204" pitchFamily="34" charset="0"/>
                <a:cs typeface="Calibri" panose="020F0502020204030204" pitchFamily="34" charset="0"/>
              </a:rPr>
              <a:t>lor</a:t>
            </a:r>
            <a:r>
              <a:rPr sz="2400" dirty="0">
                <a:latin typeface="Calibri" panose="020F0502020204030204" pitchFamily="34" charset="0"/>
                <a:cs typeface="Calibri" panose="020F0502020204030204" pitchFamily="34" charset="0"/>
              </a:rPr>
              <a:t> column, which is all text</a:t>
            </a:r>
          </a:p>
          <a:p>
            <a:pPr marL="157330" indent="-157330" algn="just" defTabSz="633984">
              <a:lnSpc>
                <a:spcPct val="120000"/>
              </a:lnSpc>
              <a:spcBef>
                <a:spcPts val="600"/>
              </a:spcBef>
              <a:defRPr sz="2145"/>
            </a:pPr>
            <a:r>
              <a:rPr sz="2400" dirty="0">
                <a:latin typeface="Calibri" panose="020F0502020204030204" pitchFamily="34" charset="0"/>
                <a:cs typeface="Calibri" panose="020F0502020204030204" pitchFamily="34" charset="0"/>
              </a:rPr>
              <a:t>Convert this kind of categorical text data into model-understandable numerical data, we use the Label Encoder</a:t>
            </a:r>
            <a:endParaRPr sz="2400" b="1" dirty="0">
              <a:latin typeface="Calibri" panose="020F0502020204030204" pitchFamily="34" charset="0"/>
              <a:cs typeface="Calibri" panose="020F0502020204030204" pitchFamily="34" charset="0"/>
            </a:endParaRPr>
          </a:p>
          <a:p>
            <a:pPr marL="157330" indent="-157330" algn="just" defTabSz="633984">
              <a:lnSpc>
                <a:spcPct val="120000"/>
              </a:lnSpc>
              <a:spcBef>
                <a:spcPts val="600"/>
              </a:spcBef>
              <a:defRPr sz="2145"/>
            </a:pPr>
            <a:r>
              <a:rPr sz="2400" dirty="0">
                <a:latin typeface="Calibri" panose="020F0502020204030204" pitchFamily="34" charset="0"/>
                <a:cs typeface="Calibri" panose="020F0502020204030204" pitchFamily="34" charset="0"/>
              </a:rPr>
              <a:t>After applying the  </a:t>
            </a:r>
            <a:r>
              <a:rPr sz="2400" b="1" dirty="0" err="1">
                <a:solidFill>
                  <a:srgbClr val="FF0000"/>
                </a:solidFill>
                <a:latin typeface="Calibri" panose="020F0502020204030204" pitchFamily="34" charset="0"/>
                <a:cs typeface="Calibri" panose="020F0502020204030204" pitchFamily="34" charset="0"/>
              </a:rPr>
              <a:t>LabelEncoder</a:t>
            </a:r>
            <a:r>
              <a:rPr sz="2400" dirty="0">
                <a:latin typeface="Calibri" panose="020F0502020204030204" pitchFamily="34" charset="0"/>
                <a:cs typeface="Calibri" panose="020F0502020204030204" pitchFamily="34" charset="0"/>
              </a:rPr>
              <a:t>, </a:t>
            </a:r>
            <a:r>
              <a:rPr sz="2400" dirty="0">
                <a:latin typeface="Calibri" panose="020F0502020204030204" pitchFamily="34" charset="0"/>
                <a:ea typeface="Wingdings"/>
                <a:cs typeface="Calibri" panose="020F0502020204030204" pitchFamily="34" charset="0"/>
                <a:sym typeface="Wingdings"/>
              </a:rPr>
              <a:t> </a:t>
            </a:r>
            <a:r>
              <a:rPr sz="2400" dirty="0">
                <a:latin typeface="Calibri" panose="020F0502020204030204" pitchFamily="34" charset="0"/>
                <a:cs typeface="Calibri" panose="020F0502020204030204" pitchFamily="34" charset="0"/>
              </a:rPr>
              <a:t>you’ll see that the three </a:t>
            </a:r>
            <a:r>
              <a:rPr sz="2400" dirty="0" err="1">
                <a:latin typeface="Calibri" panose="020F0502020204030204" pitchFamily="34" charset="0"/>
                <a:cs typeface="Calibri" panose="020F0502020204030204" pitchFamily="34" charset="0"/>
              </a:rPr>
              <a:t>colours</a:t>
            </a:r>
            <a:r>
              <a:rPr sz="2400" dirty="0">
                <a:latin typeface="Calibri" panose="020F0502020204030204" pitchFamily="34" charset="0"/>
                <a:cs typeface="Calibri" panose="020F0502020204030204" pitchFamily="34" charset="0"/>
              </a:rPr>
              <a:t> in the first column have been replaced by the numbers 0, 1, and 2</a:t>
            </a:r>
          </a:p>
        </p:txBody>
      </p:sp>
      <p:sp>
        <p:nvSpPr>
          <p:cNvPr id="396" name="Rectangle 9"/>
          <p:cNvSpPr/>
          <p:nvPr/>
        </p:nvSpPr>
        <p:spPr>
          <a:xfrm>
            <a:off x="419849" y="8124957"/>
            <a:ext cx="12165101" cy="1146979"/>
          </a:xfrm>
          <a:prstGeom prst="rect">
            <a:avLst/>
          </a:prstGeom>
          <a:solidFill>
            <a:srgbClr val="FF99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l" defTabSz="1300480">
              <a:defRPr sz="2200" b="0">
                <a:latin typeface="Helvetica"/>
                <a:ea typeface="Helvetica"/>
                <a:cs typeface="Helvetica"/>
                <a:sym typeface="Helvetica"/>
              </a:defRPr>
            </a:lvl1pPr>
          </a:lstStyle>
          <a:p>
            <a:r>
              <a:rPr dirty="0">
                <a:latin typeface="Calibri" panose="020F0502020204030204" pitchFamily="34" charset="0"/>
                <a:cs typeface="Calibri" panose="020F0502020204030204" pitchFamily="34" charset="0"/>
              </a:rPr>
              <a:t>The problem here is, since there are different numbers in the same column, the model will misunderstand the data to be in some kind of order, 0 &lt; 1 &lt; 2. But this isn’t the case at all. To overcome this problem, we use One Hot Encoder.</a:t>
            </a:r>
          </a:p>
        </p:txBody>
      </p:sp>
      <p:pic>
        <p:nvPicPr>
          <p:cNvPr id="397" name="Picture 10" descr="Picture 10"/>
          <p:cNvPicPr>
            <a:picLocks noChangeAspect="1"/>
          </p:cNvPicPr>
          <p:nvPr/>
        </p:nvPicPr>
        <p:blipFill>
          <a:blip r:embed="rId2"/>
          <a:stretch>
            <a:fillRect/>
          </a:stretch>
        </p:blipFill>
        <p:spPr>
          <a:xfrm>
            <a:off x="6827279" y="1339474"/>
            <a:ext cx="6177521" cy="2082764"/>
          </a:xfrm>
          <a:prstGeom prst="rect">
            <a:avLst/>
          </a:prstGeom>
          <a:ln w="63500">
            <a:solidFill>
              <a:srgbClr val="000000"/>
            </a:solidFill>
            <a:miter lim="400000"/>
          </a:ln>
        </p:spPr>
      </p:pic>
      <p:pic>
        <p:nvPicPr>
          <p:cNvPr id="398" name="Picture 11" descr="Picture 11"/>
          <p:cNvPicPr>
            <a:picLocks noChangeAspect="1"/>
          </p:cNvPicPr>
          <p:nvPr/>
        </p:nvPicPr>
        <p:blipFill>
          <a:blip r:embed="rId3"/>
          <a:stretch>
            <a:fillRect/>
          </a:stretch>
        </p:blipFill>
        <p:spPr>
          <a:xfrm>
            <a:off x="6827279" y="4257554"/>
            <a:ext cx="6387162" cy="1238491"/>
          </a:xfrm>
          <a:prstGeom prst="rect">
            <a:avLst/>
          </a:prstGeom>
          <a:ln w="63500">
            <a:solidFill>
              <a:srgbClr val="000000"/>
            </a:solidFill>
            <a:miter lim="400000"/>
          </a:ln>
        </p:spPr>
      </p:pic>
      <p:sp>
        <p:nvSpPr>
          <p:cNvPr id="2" name="Slide Number Placeholder 1">
            <a:extLst>
              <a:ext uri="{FF2B5EF4-FFF2-40B4-BE49-F238E27FC236}">
                <a16:creationId xmlns:a16="http://schemas.microsoft.com/office/drawing/2014/main" id="{925CE0AA-256A-4139-9153-313409B182CF}"/>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28</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AF48-8A0D-4BFA-BAE1-8D972C261B18}"/>
              </a:ext>
            </a:extLst>
          </p:cNvPr>
          <p:cNvSpPr>
            <a:spLocks noGrp="1"/>
          </p:cNvSpPr>
          <p:nvPr>
            <p:ph type="title"/>
          </p:nvPr>
        </p:nvSpPr>
        <p:spPr/>
        <p:txBody>
          <a:bodyPr/>
          <a:lstStyle/>
          <a:p>
            <a:r>
              <a:rPr lang="en-US" sz="5000" dirty="0" smtClean="0">
                <a:solidFill>
                  <a:srgbClr val="170981"/>
                </a:solidFill>
                <a:latin typeface="Calibri" panose="020F0502020204030204" pitchFamily="34" charset="0"/>
                <a:cs typeface="Calibri" panose="020F0502020204030204" pitchFamily="34" charset="0"/>
              </a:rPr>
              <a:t>Label </a:t>
            </a:r>
            <a:r>
              <a:rPr lang="en-US" sz="5000" dirty="0">
                <a:solidFill>
                  <a:srgbClr val="170981"/>
                </a:solidFill>
                <a:latin typeface="Calibri" panose="020F0502020204030204" pitchFamily="34" charset="0"/>
                <a:cs typeface="Calibri" panose="020F0502020204030204" pitchFamily="34" charset="0"/>
              </a:rPr>
              <a:t>Encoding</a:t>
            </a:r>
            <a:endParaRPr lang="en-IN" sz="5000" dirty="0">
              <a:solidFill>
                <a:srgbClr val="170981"/>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4262E6A4-84AA-4098-80D6-1BD5883E73B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1A9D743-A450-4C82-AC73-68887F2AA688}"/>
              </a:ext>
            </a:extLst>
          </p:cNvPr>
          <p:cNvPicPr>
            <a:picLocks noChangeAspect="1"/>
          </p:cNvPicPr>
          <p:nvPr/>
        </p:nvPicPr>
        <p:blipFill>
          <a:blip r:embed="rId2"/>
          <a:stretch>
            <a:fillRect/>
          </a:stretch>
        </p:blipFill>
        <p:spPr>
          <a:xfrm>
            <a:off x="1151420" y="2864332"/>
            <a:ext cx="10636390" cy="4749041"/>
          </a:xfrm>
          <a:prstGeom prst="rect">
            <a:avLst/>
          </a:prstGeom>
        </p:spPr>
      </p:pic>
      <p:sp>
        <p:nvSpPr>
          <p:cNvPr id="4" name="Slide Number Placeholder 3">
            <a:extLst>
              <a:ext uri="{FF2B5EF4-FFF2-40B4-BE49-F238E27FC236}">
                <a16:creationId xmlns:a16="http://schemas.microsoft.com/office/drawing/2014/main" id="{7AAE8F65-4FE4-4339-A2FA-987B9B7E99D5}"/>
              </a:ext>
            </a:extLst>
          </p:cNvPr>
          <p:cNvSpPr>
            <a:spLocks noGrp="1"/>
          </p:cNvSpPr>
          <p:nvPr>
            <p:ph type="sldNum" sz="quarter" idx="2"/>
          </p:nvPr>
        </p:nvSpPr>
        <p:spPr/>
        <p:txBody>
          <a:bodyPr/>
          <a:lstStyle/>
          <a:p>
            <a:fld id="{86CB4B4D-7CA3-9044-876B-883B54F8677D}" type="slidenum">
              <a:rPr lang="en-IN" smtClean="0"/>
              <a:t>29</a:t>
            </a:fld>
            <a:endParaRPr lang="en-IN"/>
          </a:p>
        </p:txBody>
      </p:sp>
    </p:spTree>
    <p:extLst>
      <p:ext uri="{BB962C8B-B14F-4D97-AF65-F5344CB8AC3E}">
        <p14:creationId xmlns:p14="http://schemas.microsoft.com/office/powerpoint/2010/main" val="139997168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moking and Lung Capacity"/>
          <p:cNvSpPr txBox="1">
            <a:spLocks noGrp="1"/>
          </p:cNvSpPr>
          <p:nvPr>
            <p:ph type="title"/>
          </p:nvPr>
        </p:nvSpPr>
        <p:spPr>
          <a:xfrm>
            <a:off x="898513" y="721389"/>
            <a:ext cx="9669311" cy="1261494"/>
          </a:xfrm>
          <a:prstGeom prst="rect">
            <a:avLst/>
          </a:prstGeom>
        </p:spPr>
        <p:txBody>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Smoking and Lung Capacity</a:t>
            </a:r>
          </a:p>
        </p:txBody>
      </p:sp>
      <p:sp>
        <p:nvSpPr>
          <p:cNvPr id="303" name="Example: investigate relationship between cigarette smoking and lung capacity…"/>
          <p:cNvSpPr txBox="1">
            <a:spLocks noGrp="1"/>
          </p:cNvSpPr>
          <p:nvPr>
            <p:ph type="body" idx="1"/>
          </p:nvPr>
        </p:nvSpPr>
        <p:spPr>
          <a:xfrm>
            <a:off x="1187376" y="1982882"/>
            <a:ext cx="10504950" cy="6718087"/>
          </a:xfrm>
          <a:prstGeom prst="rect">
            <a:avLst/>
          </a:prstGeom>
        </p:spPr>
        <p:txBody>
          <a:bodyPr anchor="t"/>
          <a:lstStyle/>
          <a:p>
            <a:pPr marL="457200" indent="-457200" algn="just">
              <a:lnSpc>
                <a:spcPct val="110000"/>
              </a:lnSpc>
              <a:spcBef>
                <a:spcPts val="2000"/>
              </a:spcBef>
              <a:buSzPct val="100000"/>
              <a:defRPr sz="3100"/>
            </a:pPr>
            <a:r>
              <a:rPr dirty="0">
                <a:latin typeface="Calibri" panose="020F0502020204030204" pitchFamily="34" charset="0"/>
                <a:cs typeface="Calibri" panose="020F0502020204030204" pitchFamily="34" charset="0"/>
              </a:rPr>
              <a:t>Example: investigate relationship between cigarette smoking and lung capacity</a:t>
            </a:r>
          </a:p>
          <a:p>
            <a:pPr marL="457200" indent="-457200" algn="just">
              <a:lnSpc>
                <a:spcPct val="110000"/>
              </a:lnSpc>
              <a:spcBef>
                <a:spcPts val="2000"/>
              </a:spcBef>
              <a:buSzPct val="100000"/>
              <a:defRPr sz="3100"/>
            </a:pPr>
            <a:r>
              <a:rPr dirty="0">
                <a:latin typeface="Calibri" panose="020F0502020204030204" pitchFamily="34" charset="0"/>
                <a:cs typeface="Calibri" panose="020F0502020204030204" pitchFamily="34" charset="0"/>
              </a:rPr>
              <a:t>Data: sample group response data on smoking habits, and measured lung capacities, respectively</a:t>
            </a:r>
          </a:p>
        </p:txBody>
      </p:sp>
      <p:graphicFrame>
        <p:nvGraphicFramePr>
          <p:cNvPr id="304" name="Table"/>
          <p:cNvGraphicFramePr/>
          <p:nvPr>
            <p:extLst>
              <p:ext uri="{D42A27DB-BD31-4B8C-83A1-F6EECF244321}">
                <p14:modId xmlns:p14="http://schemas.microsoft.com/office/powerpoint/2010/main" val="3477261019"/>
              </p:ext>
            </p:extLst>
          </p:nvPr>
        </p:nvGraphicFramePr>
        <p:xfrm>
          <a:off x="3144201" y="5023061"/>
          <a:ext cx="6591299" cy="3840161"/>
        </p:xfrm>
        <a:graphic>
          <a:graphicData uri="http://schemas.openxmlformats.org/drawingml/2006/table">
            <a:tbl>
              <a:tblPr>
                <a:tableStyleId>{4C3C2611-4C71-4FC5-86AE-919BDF0F9419}</a:tableStyleId>
              </a:tblPr>
              <a:tblGrid>
                <a:gridCol w="1163637">
                  <a:extLst>
                    <a:ext uri="{9D8B030D-6E8A-4147-A177-3AD203B41FA5}">
                      <a16:colId xmlns:a16="http://schemas.microsoft.com/office/drawing/2014/main" val="20000"/>
                    </a:ext>
                  </a:extLst>
                </a:gridCol>
                <a:gridCol w="2417762">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tblGrid>
              <a:tr h="1084262">
                <a:tc>
                  <a:txBody>
                    <a:bodyPr/>
                    <a:lstStyle/>
                    <a:p>
                      <a:pPr algn="ctr" defTabSz="914400">
                        <a:spcBef>
                          <a:spcPts val="600"/>
                        </a:spcBef>
                        <a:defRPr sz="1800"/>
                      </a:pPr>
                      <a:r>
                        <a:rPr sz="2800" dirty="0">
                          <a:solidFill>
                            <a:srgbClr val="00264C"/>
                          </a:solidFill>
                          <a:latin typeface="Cambria Math"/>
                          <a:ea typeface="Cambria Math"/>
                          <a:cs typeface="Cambria Math"/>
                          <a:sym typeface="Cambria Math"/>
                        </a:rPr>
                        <a:t>N</a:t>
                      </a:r>
                    </a:p>
                  </a:txBody>
                  <a:tcPr marL="45720" marR="45720" anchor="ctr" horzOverflow="overflow">
                    <a:lnL w="28575">
                      <a:solidFill>
                        <a:srgbClr val="00264C"/>
                      </a:solidFill>
                    </a:lnL>
                    <a:lnR w="12700">
                      <a:solidFill>
                        <a:srgbClr val="00264C"/>
                      </a:solidFill>
                    </a:lnR>
                    <a:lnT w="28575">
                      <a:solidFill>
                        <a:srgbClr val="00264C"/>
                      </a:solidFill>
                    </a:lnT>
                    <a:lnB w="38100">
                      <a:solidFill>
                        <a:srgbClr val="00264C"/>
                      </a:solidFill>
                    </a:lnB>
                    <a:solidFill>
                      <a:srgbClr val="FFFFB8"/>
                    </a:solidFill>
                  </a:tcPr>
                </a:tc>
                <a:tc>
                  <a:txBody>
                    <a:bodyPr/>
                    <a:lstStyle/>
                    <a:p>
                      <a:pPr algn="ctr" defTabSz="914400">
                        <a:spcBef>
                          <a:spcPts val="600"/>
                        </a:spcBef>
                        <a:defRPr sz="2800" b="1">
                          <a:solidFill>
                            <a:srgbClr val="00264C"/>
                          </a:solidFill>
                          <a:latin typeface="Calibri"/>
                          <a:ea typeface="Calibri"/>
                          <a:cs typeface="Calibri"/>
                          <a:sym typeface="Calibri"/>
                        </a:defRPr>
                      </a:pPr>
                      <a:r>
                        <a:t>Cigarettes</a:t>
                      </a:r>
                      <a:r>
                        <a:rPr b="0"/>
                        <a:t> </a:t>
                      </a:r>
                      <a:r>
                        <a:t>(</a:t>
                      </a:r>
                      <a:r>
                        <a:rPr b="0">
                          <a:latin typeface="Cambria Math"/>
                          <a:ea typeface="Cambria Math"/>
                          <a:cs typeface="Cambria Math"/>
                          <a:sym typeface="Cambria Math"/>
                        </a:rPr>
                        <a:t>X</a:t>
                      </a:r>
                      <a:r>
                        <a:rPr sz="1400" b="0">
                          <a:latin typeface="Cambria Math"/>
                          <a:ea typeface="Cambria Math"/>
                          <a:cs typeface="Cambria Math"/>
                          <a:sym typeface="Cambria Math"/>
                        </a:rPr>
                        <a:t>  </a:t>
                      </a:r>
                      <a:r>
                        <a:t>)</a:t>
                      </a:r>
                    </a:p>
                  </a:txBody>
                  <a:tcPr marL="45720" marR="45720" anchor="ctr" horzOverflow="overflow">
                    <a:lnL w="12700">
                      <a:solidFill>
                        <a:srgbClr val="00264C"/>
                      </a:solidFill>
                    </a:lnL>
                    <a:lnR w="12700">
                      <a:solidFill>
                        <a:srgbClr val="00264C"/>
                      </a:solidFill>
                    </a:lnR>
                    <a:lnT w="28575">
                      <a:solidFill>
                        <a:srgbClr val="00264C"/>
                      </a:solidFill>
                    </a:lnT>
                    <a:lnB w="38100">
                      <a:solidFill>
                        <a:srgbClr val="00264C"/>
                      </a:solidFill>
                    </a:lnB>
                    <a:solidFill>
                      <a:srgbClr val="FFFFB8"/>
                    </a:solidFill>
                  </a:tcPr>
                </a:tc>
                <a:tc>
                  <a:txBody>
                    <a:bodyPr/>
                    <a:lstStyle/>
                    <a:p>
                      <a:pPr algn="ctr" defTabSz="914400">
                        <a:spcBef>
                          <a:spcPts val="600"/>
                        </a:spcBef>
                        <a:defRPr sz="2800" b="1">
                          <a:solidFill>
                            <a:srgbClr val="00264C"/>
                          </a:solidFill>
                          <a:latin typeface="Calibri"/>
                          <a:ea typeface="Calibri"/>
                          <a:cs typeface="Calibri"/>
                          <a:sym typeface="Calibri"/>
                        </a:defRPr>
                      </a:pPr>
                      <a:r>
                        <a:t>Lung Capacity (</a:t>
                      </a:r>
                      <a:r>
                        <a:rPr b="0">
                          <a:latin typeface="Cambria Math"/>
                          <a:ea typeface="Cambria Math"/>
                          <a:cs typeface="Cambria Math"/>
                          <a:sym typeface="Cambria Math"/>
                        </a:rPr>
                        <a:t>Y </a:t>
                      </a:r>
                      <a:r>
                        <a:rPr sz="1100" b="0">
                          <a:latin typeface="Cambria Math"/>
                          <a:ea typeface="Cambria Math"/>
                          <a:cs typeface="Cambria Math"/>
                          <a:sym typeface="Cambria Math"/>
                        </a:rPr>
                        <a:t> </a:t>
                      </a:r>
                      <a:r>
                        <a:t>)</a:t>
                      </a:r>
                    </a:p>
                  </a:txBody>
                  <a:tcPr marL="45720" marR="45720" anchor="ctr" horzOverflow="overflow">
                    <a:lnL w="12700">
                      <a:solidFill>
                        <a:srgbClr val="00264C"/>
                      </a:solidFill>
                    </a:lnL>
                    <a:lnR w="28575">
                      <a:solidFill>
                        <a:srgbClr val="00264C"/>
                      </a:solidFill>
                    </a:lnR>
                    <a:lnT w="28575">
                      <a:solidFill>
                        <a:srgbClr val="00264C"/>
                      </a:solidFill>
                    </a:lnT>
                    <a:lnB w="38100">
                      <a:solidFill>
                        <a:srgbClr val="00264C"/>
                      </a:solidFill>
                    </a:lnB>
                    <a:solidFill>
                      <a:srgbClr val="FFFFB8"/>
                    </a:solidFill>
                  </a:tcPr>
                </a:tc>
                <a:extLst>
                  <a:ext uri="{0D108BD9-81ED-4DB2-BD59-A6C34878D82A}">
                    <a16:rowId xmlns:a16="http://schemas.microsoft.com/office/drawing/2014/main" val="10000"/>
                  </a:ext>
                </a:extLst>
              </a:tr>
              <a:tr h="525462">
                <a:tc>
                  <a:txBody>
                    <a:bodyPr/>
                    <a:lstStyle/>
                    <a:p>
                      <a:pPr algn="ctr" defTabSz="914400">
                        <a:spcBef>
                          <a:spcPts val="600"/>
                        </a:spcBef>
                        <a:defRPr sz="1800"/>
                      </a:pPr>
                      <a:r>
                        <a:rPr sz="2800">
                          <a:solidFill>
                            <a:srgbClr val="00264C"/>
                          </a:solidFill>
                          <a:latin typeface="Calibri"/>
                          <a:ea typeface="Calibri"/>
                          <a:cs typeface="Calibri"/>
                          <a:sym typeface="Calibri"/>
                        </a:rPr>
                        <a:t>1</a:t>
                      </a:r>
                    </a:p>
                  </a:txBody>
                  <a:tcPr marL="45720" marR="45720" horzOverflow="overflow">
                    <a:lnL w="28575">
                      <a:solidFill>
                        <a:srgbClr val="00264C"/>
                      </a:solidFill>
                    </a:lnL>
                    <a:lnR w="12700">
                      <a:solidFill>
                        <a:srgbClr val="00264C"/>
                      </a:solidFill>
                    </a:lnR>
                    <a:lnT w="381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0</a:t>
                      </a:r>
                    </a:p>
                  </a:txBody>
                  <a:tcPr marL="45720" marR="45720" anchor="ctr" horzOverflow="overflow">
                    <a:lnL w="12700">
                      <a:solidFill>
                        <a:srgbClr val="00264C"/>
                      </a:solidFill>
                    </a:lnL>
                    <a:lnR w="12700">
                      <a:solidFill>
                        <a:srgbClr val="00264C"/>
                      </a:solidFill>
                    </a:lnR>
                    <a:lnT w="381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45</a:t>
                      </a:r>
                    </a:p>
                  </a:txBody>
                  <a:tcPr marL="45720" marR="45720" anchor="ctr" horzOverflow="overflow">
                    <a:lnL w="12700">
                      <a:solidFill>
                        <a:srgbClr val="00264C"/>
                      </a:solidFill>
                    </a:lnL>
                    <a:lnR w="28575">
                      <a:solidFill>
                        <a:srgbClr val="00264C"/>
                      </a:solidFill>
                    </a:lnR>
                    <a:lnT w="38100">
                      <a:solidFill>
                        <a:srgbClr val="00264C"/>
                      </a:solidFill>
                    </a:lnT>
                    <a:lnB w="12700">
                      <a:solidFill>
                        <a:srgbClr val="00264C"/>
                      </a:solidFill>
                    </a:lnB>
                    <a:noFill/>
                  </a:tcPr>
                </a:tc>
                <a:extLst>
                  <a:ext uri="{0D108BD9-81ED-4DB2-BD59-A6C34878D82A}">
                    <a16:rowId xmlns:a16="http://schemas.microsoft.com/office/drawing/2014/main" val="10001"/>
                  </a:ext>
                </a:extLst>
              </a:tr>
              <a:tr h="565150">
                <a:tc>
                  <a:txBody>
                    <a:bodyPr/>
                    <a:lstStyle/>
                    <a:p>
                      <a:pPr algn="ctr" defTabSz="914400">
                        <a:spcBef>
                          <a:spcPts val="600"/>
                        </a:spcBef>
                        <a:defRPr sz="1800"/>
                      </a:pPr>
                      <a:r>
                        <a:rPr sz="2800">
                          <a:solidFill>
                            <a:srgbClr val="00264C"/>
                          </a:solidFill>
                          <a:latin typeface="Calibri"/>
                          <a:ea typeface="Calibri"/>
                          <a:cs typeface="Calibri"/>
                          <a:sym typeface="Calibri"/>
                        </a:rPr>
                        <a:t>2</a:t>
                      </a:r>
                    </a:p>
                  </a:txBody>
                  <a:tcPr marL="45720" marR="45720"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5</a:t>
                      </a:r>
                    </a:p>
                  </a:txBody>
                  <a:tcPr marL="45720" marR="4572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42</a:t>
                      </a:r>
                    </a:p>
                  </a:txBody>
                  <a:tcPr marL="45720" marR="4572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2"/>
                  </a:ext>
                </a:extLst>
              </a:tr>
              <a:tr h="542925">
                <a:tc>
                  <a:txBody>
                    <a:bodyPr/>
                    <a:lstStyle/>
                    <a:p>
                      <a:pPr algn="ctr" defTabSz="914400">
                        <a:spcBef>
                          <a:spcPts val="600"/>
                        </a:spcBef>
                        <a:defRPr sz="1800"/>
                      </a:pPr>
                      <a:r>
                        <a:rPr sz="2800">
                          <a:solidFill>
                            <a:srgbClr val="00264C"/>
                          </a:solidFill>
                          <a:latin typeface="Calibri"/>
                          <a:ea typeface="Calibri"/>
                          <a:cs typeface="Calibri"/>
                          <a:sym typeface="Calibri"/>
                        </a:rPr>
                        <a:t>3</a:t>
                      </a:r>
                    </a:p>
                  </a:txBody>
                  <a:tcPr marL="45720" marR="45720"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10</a:t>
                      </a:r>
                    </a:p>
                  </a:txBody>
                  <a:tcPr marL="45720" marR="4572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33</a:t>
                      </a:r>
                    </a:p>
                  </a:txBody>
                  <a:tcPr marL="45720" marR="4572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3"/>
                  </a:ext>
                </a:extLst>
              </a:tr>
              <a:tr h="579437">
                <a:tc>
                  <a:txBody>
                    <a:bodyPr/>
                    <a:lstStyle/>
                    <a:p>
                      <a:pPr algn="ctr" defTabSz="914400">
                        <a:spcBef>
                          <a:spcPts val="600"/>
                        </a:spcBef>
                        <a:defRPr sz="1800"/>
                      </a:pPr>
                      <a:r>
                        <a:rPr sz="2800">
                          <a:solidFill>
                            <a:srgbClr val="00264C"/>
                          </a:solidFill>
                          <a:latin typeface="Calibri"/>
                          <a:ea typeface="Calibri"/>
                          <a:cs typeface="Calibri"/>
                          <a:sym typeface="Calibri"/>
                        </a:rPr>
                        <a:t>4</a:t>
                      </a:r>
                    </a:p>
                  </a:txBody>
                  <a:tcPr marL="45720" marR="45720"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15</a:t>
                      </a:r>
                    </a:p>
                  </a:txBody>
                  <a:tcPr marL="45720" marR="4572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31</a:t>
                      </a:r>
                    </a:p>
                  </a:txBody>
                  <a:tcPr marL="45720" marR="4572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4"/>
                  </a:ext>
                </a:extLst>
              </a:tr>
              <a:tr h="542925">
                <a:tc>
                  <a:txBody>
                    <a:bodyPr/>
                    <a:lstStyle/>
                    <a:p>
                      <a:pPr algn="ctr" defTabSz="914400">
                        <a:spcBef>
                          <a:spcPts val="600"/>
                        </a:spcBef>
                        <a:defRPr sz="1800"/>
                      </a:pPr>
                      <a:r>
                        <a:rPr sz="2800">
                          <a:solidFill>
                            <a:srgbClr val="00264C"/>
                          </a:solidFill>
                          <a:latin typeface="Calibri"/>
                          <a:ea typeface="Calibri"/>
                          <a:cs typeface="Calibri"/>
                          <a:sym typeface="Calibri"/>
                        </a:rPr>
                        <a:t>5</a:t>
                      </a:r>
                    </a:p>
                  </a:txBody>
                  <a:tcPr marL="45720" marR="45720" horzOverflow="overflow">
                    <a:lnL w="28575">
                      <a:solidFill>
                        <a:srgbClr val="00264C"/>
                      </a:solidFill>
                    </a:lnL>
                    <a:lnR w="12700">
                      <a:solidFill>
                        <a:srgbClr val="00264C"/>
                      </a:solidFill>
                    </a:lnR>
                    <a:lnT w="12700">
                      <a:solidFill>
                        <a:srgbClr val="00264C"/>
                      </a:solidFill>
                    </a:lnT>
                    <a:lnB w="28575">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20</a:t>
                      </a:r>
                    </a:p>
                  </a:txBody>
                  <a:tcPr marL="45720" marR="45720" anchor="ctr" horzOverflow="overflow">
                    <a:lnL w="12700">
                      <a:solidFill>
                        <a:srgbClr val="00264C"/>
                      </a:solidFill>
                    </a:lnL>
                    <a:lnR w="12700">
                      <a:solidFill>
                        <a:srgbClr val="00264C"/>
                      </a:solidFill>
                    </a:lnR>
                    <a:lnT w="12700">
                      <a:solidFill>
                        <a:srgbClr val="00264C"/>
                      </a:solidFill>
                    </a:lnT>
                    <a:lnB w="28575">
                      <a:solidFill>
                        <a:srgbClr val="00264C"/>
                      </a:solidFill>
                    </a:lnB>
                    <a:noFill/>
                  </a:tcPr>
                </a:tc>
                <a:tc>
                  <a:txBody>
                    <a:bodyPr/>
                    <a:lstStyle/>
                    <a:p>
                      <a:pPr algn="ctr" defTabSz="914400">
                        <a:spcBef>
                          <a:spcPts val="600"/>
                        </a:spcBef>
                        <a:defRPr sz="1800"/>
                      </a:pPr>
                      <a:r>
                        <a:rPr sz="2800" dirty="0">
                          <a:solidFill>
                            <a:srgbClr val="00264C"/>
                          </a:solidFill>
                          <a:latin typeface="Calibri"/>
                          <a:ea typeface="Calibri"/>
                          <a:cs typeface="Calibri"/>
                          <a:sym typeface="Calibri"/>
                        </a:rPr>
                        <a:t>29</a:t>
                      </a:r>
                    </a:p>
                  </a:txBody>
                  <a:tcPr marL="45720" marR="45720" anchor="ctr" horzOverflow="overflow">
                    <a:lnL w="12700">
                      <a:solidFill>
                        <a:srgbClr val="00264C"/>
                      </a:solidFill>
                    </a:lnL>
                    <a:lnR w="28575">
                      <a:solidFill>
                        <a:srgbClr val="00264C"/>
                      </a:solidFill>
                    </a:lnR>
                    <a:lnT w="12700">
                      <a:solidFill>
                        <a:srgbClr val="00264C"/>
                      </a:solidFill>
                    </a:lnT>
                    <a:lnB w="28575">
                      <a:solidFill>
                        <a:srgbClr val="00264C"/>
                      </a:solidFill>
                    </a:lnB>
                    <a:noFill/>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220E04D8-EEF4-42AF-9C51-01D765212372}"/>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3</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itle 1"/>
          <p:cNvSpPr txBox="1">
            <a:spLocks noGrp="1"/>
          </p:cNvSpPr>
          <p:nvPr>
            <p:ph type="title"/>
          </p:nvPr>
        </p:nvSpPr>
        <p:spPr>
          <a:prstGeom prst="rect">
            <a:avLst/>
          </a:prstGeom>
        </p:spPr>
        <p:txBody>
          <a:bodyPr/>
          <a:lstStyle/>
          <a:p>
            <a:r>
              <a:rPr sz="5000" b="1" dirty="0">
                <a:solidFill>
                  <a:srgbClr val="170981"/>
                </a:solidFill>
                <a:latin typeface="Calibri" panose="020F0502020204030204" pitchFamily="34" charset="0"/>
                <a:cs typeface="Calibri" panose="020F0502020204030204" pitchFamily="34" charset="0"/>
              </a:rPr>
              <a:t>One</a:t>
            </a:r>
            <a:r>
              <a:rPr b="1" dirty="0">
                <a:latin typeface="Calibri" panose="020F0502020204030204" pitchFamily="34" charset="0"/>
                <a:cs typeface="Calibri" panose="020F0502020204030204" pitchFamily="34" charset="0"/>
              </a:rPr>
              <a:t> </a:t>
            </a:r>
            <a:r>
              <a:rPr sz="5000" b="1" dirty="0">
                <a:solidFill>
                  <a:srgbClr val="170981"/>
                </a:solidFill>
                <a:latin typeface="Calibri" panose="020F0502020204030204" pitchFamily="34" charset="0"/>
                <a:cs typeface="Calibri" panose="020F0502020204030204" pitchFamily="34" charset="0"/>
              </a:rPr>
              <a:t>Hot Encoding</a:t>
            </a:r>
            <a:r>
              <a:rPr b="1" dirty="0">
                <a:latin typeface="Calibri" panose="020F0502020204030204" pitchFamily="34" charset="0"/>
                <a:cs typeface="Calibri" panose="020F0502020204030204" pitchFamily="34" charset="0"/>
              </a:rPr>
              <a:t>	</a:t>
            </a:r>
          </a:p>
        </p:txBody>
      </p:sp>
      <p:sp>
        <p:nvSpPr>
          <p:cNvPr id="401" name="Content Placeholder 2"/>
          <p:cNvSpPr txBox="1">
            <a:spLocks noGrp="1"/>
          </p:cNvSpPr>
          <p:nvPr>
            <p:ph type="body" idx="1"/>
          </p:nvPr>
        </p:nvSpPr>
        <p:spPr>
          <a:xfrm>
            <a:off x="701276" y="2404535"/>
            <a:ext cx="11409445" cy="3640469"/>
          </a:xfrm>
          <a:prstGeom prst="rect">
            <a:avLst/>
          </a:prstGeom>
        </p:spPr>
        <p:txBody>
          <a:bodyPr>
            <a:normAutofit/>
          </a:bodyPr>
          <a:lstStyle/>
          <a:p>
            <a:pPr algn="just"/>
            <a:r>
              <a:rPr sz="3200" dirty="0">
                <a:latin typeface="Calibri" panose="020F0502020204030204" pitchFamily="34" charset="0"/>
                <a:cs typeface="Calibri" panose="020F0502020204030204" pitchFamily="34" charset="0"/>
              </a:rPr>
              <a:t>It takes a column which has categorical data, which has been label encoded, and then splits the column into multiple columns</a:t>
            </a:r>
          </a:p>
          <a:p>
            <a:pPr algn="just"/>
            <a:r>
              <a:rPr sz="3200" dirty="0">
                <a:latin typeface="Calibri" panose="020F0502020204030204" pitchFamily="34" charset="0"/>
                <a:cs typeface="Calibri" panose="020F0502020204030204" pitchFamily="34" charset="0"/>
              </a:rPr>
              <a:t>For k distinct values, we can transform the feature into a k-dimensional vector with one value of 1 and 0 as the rest values.</a:t>
            </a:r>
          </a:p>
        </p:txBody>
      </p:sp>
      <p:pic>
        <p:nvPicPr>
          <p:cNvPr id="402" name="Picture 5" descr="Picture 5"/>
          <p:cNvPicPr>
            <a:picLocks noChangeAspect="1"/>
          </p:cNvPicPr>
          <p:nvPr/>
        </p:nvPicPr>
        <p:blipFill>
          <a:blip r:embed="rId2"/>
          <a:stretch>
            <a:fillRect/>
          </a:stretch>
        </p:blipFill>
        <p:spPr>
          <a:xfrm>
            <a:off x="888145" y="5740147"/>
            <a:ext cx="11035705" cy="2722934"/>
          </a:xfrm>
          <a:prstGeom prst="rect">
            <a:avLst/>
          </a:prstGeom>
          <a:ln w="12700">
            <a:miter lim="400000"/>
          </a:ln>
        </p:spPr>
      </p:pic>
      <p:sp>
        <p:nvSpPr>
          <p:cNvPr id="2" name="Slide Number Placeholder 1">
            <a:extLst>
              <a:ext uri="{FF2B5EF4-FFF2-40B4-BE49-F238E27FC236}">
                <a16:creationId xmlns:a16="http://schemas.microsoft.com/office/drawing/2014/main" id="{0145C041-362B-4FDE-BFB9-6E82F419F9B8}"/>
              </a:ext>
            </a:extLst>
          </p:cNvPr>
          <p:cNvSpPr>
            <a:spLocks noGrp="1"/>
          </p:cNvSpPr>
          <p:nvPr>
            <p:ph type="sldNum" sz="quarter" idx="2"/>
          </p:nvPr>
        </p:nvSpPr>
        <p:spPr/>
        <p:txBody>
          <a:bodyPr/>
          <a:lstStyle/>
          <a:p>
            <a:fld id="{86CB4B4D-7CA3-9044-876B-883B54F8677D}" type="slidenum">
              <a:rPr lang="en-IN" smtClean="0"/>
              <a:t>30</a:t>
            </a:fld>
            <a:endParaRPr lang="en-IN"/>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itle 1"/>
          <p:cNvSpPr txBox="1">
            <a:spLocks noGrp="1"/>
          </p:cNvSpPr>
          <p:nvPr>
            <p:ph type="title"/>
          </p:nvPr>
        </p:nvSpPr>
        <p:spPr>
          <a:prstGeom prst="rect">
            <a:avLst/>
          </a:prstGeom>
        </p:spPr>
        <p:txBody>
          <a:bodyPr/>
          <a:lstStyle/>
          <a:p>
            <a:r>
              <a:rPr sz="5000" dirty="0">
                <a:solidFill>
                  <a:srgbClr val="170981"/>
                </a:solidFill>
              </a:rPr>
              <a:t>One Hot Encoding</a:t>
            </a:r>
            <a:r>
              <a:rPr dirty="0"/>
              <a:t>	</a:t>
            </a:r>
          </a:p>
        </p:txBody>
      </p:sp>
      <p:sp>
        <p:nvSpPr>
          <p:cNvPr id="405" name="Content Placeholder 3"/>
          <p:cNvSpPr txBox="1"/>
          <p:nvPr/>
        </p:nvSpPr>
        <p:spPr>
          <a:xfrm>
            <a:off x="710741" y="2530831"/>
            <a:ext cx="12002645" cy="1693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ormAutofit/>
          </a:bodyPr>
          <a:lstStyle/>
          <a:p>
            <a:pPr algn="l" defTabSz="975360">
              <a:lnSpc>
                <a:spcPct val="90000"/>
              </a:lnSpc>
              <a:spcBef>
                <a:spcPts val="900"/>
              </a:spcBef>
              <a:buFont typeface="Arial"/>
              <a:defRPr sz="2800">
                <a:latin typeface="Calibri"/>
                <a:ea typeface="Calibri"/>
                <a:cs typeface="Calibri"/>
                <a:sym typeface="Calibri"/>
              </a:defRPr>
            </a:pPr>
            <a:r>
              <a:rPr dirty="0">
                <a:latin typeface="+mj-lt"/>
              </a:rPr>
              <a:t>Label </a:t>
            </a:r>
            <a:r>
              <a:rPr dirty="0" err="1">
                <a:latin typeface="+mj-lt"/>
              </a:rPr>
              <a:t>Binarizer</a:t>
            </a:r>
            <a:endParaRPr dirty="0">
              <a:latin typeface="+mj-lt"/>
            </a:endParaRPr>
          </a:p>
          <a:p>
            <a:pPr marL="228600" indent="-228600" algn="just" defTabSz="975360">
              <a:lnSpc>
                <a:spcPct val="90000"/>
              </a:lnSpc>
              <a:spcBef>
                <a:spcPts val="900"/>
              </a:spcBef>
              <a:buSzPct val="100000"/>
              <a:buFont typeface="Arial"/>
              <a:buChar char="•"/>
              <a:defRPr sz="2800" b="0">
                <a:latin typeface="Calibri"/>
                <a:ea typeface="Calibri"/>
                <a:cs typeface="Calibri"/>
                <a:sym typeface="Calibri"/>
              </a:defRPr>
            </a:pPr>
            <a:r>
              <a:rPr dirty="0">
                <a:latin typeface="+mj-lt"/>
              </a:rPr>
              <a:t>The label </a:t>
            </a:r>
            <a:r>
              <a:rPr dirty="0" err="1">
                <a:latin typeface="+mj-lt"/>
              </a:rPr>
              <a:t>binarizer</a:t>
            </a:r>
            <a:r>
              <a:rPr dirty="0">
                <a:latin typeface="+mj-lt"/>
              </a:rPr>
              <a:t> class to perform one hot encoding in a single step</a:t>
            </a:r>
          </a:p>
        </p:txBody>
      </p:sp>
      <p:sp>
        <p:nvSpPr>
          <p:cNvPr id="406" name="Rectangle 6"/>
          <p:cNvSpPr/>
          <p:nvPr/>
        </p:nvSpPr>
        <p:spPr>
          <a:xfrm>
            <a:off x="3146543" y="3643299"/>
            <a:ext cx="6711714" cy="2254974"/>
          </a:xfrm>
          <a:prstGeom prst="rect">
            <a:avLst/>
          </a:prstGeom>
          <a:solidFill>
            <a:srgbClr val="FFF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l" defTabSz="1300480">
              <a:defRPr sz="2300" b="0">
                <a:latin typeface="Helvetica"/>
                <a:ea typeface="Helvetica"/>
                <a:cs typeface="Helvetica"/>
                <a:sym typeface="Helvetica"/>
              </a:defRPr>
            </a:pPr>
            <a:r>
              <a:rPr dirty="0">
                <a:latin typeface="+mj-lt"/>
              </a:rPr>
              <a:t>from </a:t>
            </a:r>
            <a:r>
              <a:rPr dirty="0" err="1">
                <a:latin typeface="+mj-lt"/>
              </a:rPr>
              <a:t>sklearn.preprocessing</a:t>
            </a:r>
            <a:r>
              <a:rPr dirty="0">
                <a:latin typeface="+mj-lt"/>
              </a:rPr>
              <a:t> import </a:t>
            </a:r>
            <a:r>
              <a:rPr dirty="0" err="1">
                <a:latin typeface="+mj-lt"/>
              </a:rPr>
              <a:t>LabelBinarizer</a:t>
            </a:r>
            <a:endParaRPr dirty="0">
              <a:latin typeface="+mj-lt"/>
            </a:endParaRPr>
          </a:p>
          <a:p>
            <a:pPr algn="l" defTabSz="1300480">
              <a:defRPr sz="2300" b="0">
                <a:latin typeface="Helvetica"/>
                <a:ea typeface="Helvetica"/>
                <a:cs typeface="Helvetica"/>
                <a:sym typeface="Helvetica"/>
              </a:defRPr>
            </a:pPr>
            <a:r>
              <a:rPr dirty="0" err="1">
                <a:latin typeface="+mj-lt"/>
              </a:rPr>
              <a:t>color_lb</a:t>
            </a:r>
            <a:r>
              <a:rPr dirty="0">
                <a:latin typeface="+mj-lt"/>
              </a:rPr>
              <a:t> = </a:t>
            </a:r>
            <a:r>
              <a:rPr dirty="0" err="1">
                <a:latin typeface="+mj-lt"/>
              </a:rPr>
              <a:t>LabelBinarizer</a:t>
            </a:r>
            <a:r>
              <a:rPr dirty="0">
                <a:latin typeface="+mj-lt"/>
              </a:rPr>
              <a:t>()</a:t>
            </a:r>
          </a:p>
          <a:p>
            <a:pPr algn="l" defTabSz="1300480">
              <a:defRPr sz="2300" b="0">
                <a:latin typeface="Helvetica"/>
                <a:ea typeface="Helvetica"/>
                <a:cs typeface="Helvetica"/>
                <a:sym typeface="Helvetica"/>
              </a:defRPr>
            </a:pPr>
            <a:r>
              <a:rPr dirty="0" err="1">
                <a:latin typeface="+mj-lt"/>
              </a:rPr>
              <a:t>make_lb</a:t>
            </a:r>
            <a:r>
              <a:rPr dirty="0">
                <a:latin typeface="+mj-lt"/>
              </a:rPr>
              <a:t> = </a:t>
            </a:r>
            <a:r>
              <a:rPr dirty="0" err="1">
                <a:latin typeface="+mj-lt"/>
              </a:rPr>
              <a:t>LabelBinarizer</a:t>
            </a:r>
            <a:r>
              <a:rPr dirty="0">
                <a:latin typeface="+mj-lt"/>
              </a:rPr>
              <a:t>()</a:t>
            </a:r>
          </a:p>
          <a:p>
            <a:pPr algn="l" defTabSz="1300480">
              <a:defRPr sz="2300" b="0">
                <a:latin typeface="Helvetica"/>
                <a:ea typeface="Helvetica"/>
                <a:cs typeface="Helvetica"/>
                <a:sym typeface="Helvetica"/>
              </a:defRPr>
            </a:pPr>
            <a:r>
              <a:rPr dirty="0">
                <a:latin typeface="+mj-lt"/>
              </a:rPr>
              <a:t>X = </a:t>
            </a:r>
            <a:r>
              <a:rPr dirty="0" err="1">
                <a:latin typeface="+mj-lt"/>
              </a:rPr>
              <a:t>color_lb.fit_transform</a:t>
            </a:r>
            <a:r>
              <a:rPr dirty="0">
                <a:latin typeface="+mj-lt"/>
              </a:rPr>
              <a:t>(</a:t>
            </a:r>
            <a:r>
              <a:rPr dirty="0" err="1">
                <a:latin typeface="+mj-lt"/>
              </a:rPr>
              <a:t>df.color.values</a:t>
            </a:r>
            <a:r>
              <a:rPr dirty="0">
                <a:latin typeface="+mj-lt"/>
              </a:rPr>
              <a:t>)</a:t>
            </a:r>
          </a:p>
          <a:p>
            <a:pPr algn="l" defTabSz="1300480">
              <a:defRPr sz="2300" b="0">
                <a:latin typeface="Helvetica"/>
                <a:ea typeface="Helvetica"/>
                <a:cs typeface="Helvetica"/>
                <a:sym typeface="Helvetica"/>
              </a:defRPr>
            </a:pPr>
            <a:r>
              <a:rPr dirty="0" err="1">
                <a:latin typeface="+mj-lt"/>
              </a:rPr>
              <a:t>Xm</a:t>
            </a:r>
            <a:r>
              <a:rPr dirty="0">
                <a:latin typeface="+mj-lt"/>
              </a:rPr>
              <a:t> = </a:t>
            </a:r>
            <a:r>
              <a:rPr dirty="0" err="1">
                <a:latin typeface="+mj-lt"/>
              </a:rPr>
              <a:t>make_lb.fit_transform</a:t>
            </a:r>
            <a:r>
              <a:rPr dirty="0">
                <a:latin typeface="+mj-lt"/>
              </a:rPr>
              <a:t>(</a:t>
            </a:r>
            <a:r>
              <a:rPr dirty="0" err="1">
                <a:latin typeface="+mj-lt"/>
              </a:rPr>
              <a:t>df.make.values</a:t>
            </a:r>
            <a:r>
              <a:rPr dirty="0">
                <a:latin typeface="+mj-lt"/>
              </a:rPr>
              <a:t>)</a:t>
            </a:r>
          </a:p>
        </p:txBody>
      </p:sp>
      <p:sp>
        <p:nvSpPr>
          <p:cNvPr id="407" name="Rectangle 7"/>
          <p:cNvSpPr/>
          <p:nvPr/>
        </p:nvSpPr>
        <p:spPr>
          <a:xfrm>
            <a:off x="894080" y="5922827"/>
            <a:ext cx="11216641" cy="841249"/>
          </a:xfrm>
          <a:prstGeom prst="rect">
            <a:avLst/>
          </a:prstGeom>
          <a:solidFill>
            <a:srgbClr val="92D05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l" defTabSz="1300480">
              <a:defRPr sz="2300" b="0">
                <a:latin typeface="Helvetica"/>
                <a:ea typeface="Helvetica"/>
                <a:cs typeface="Helvetica"/>
                <a:sym typeface="Helvetica"/>
              </a:defRPr>
            </a:lvl1pPr>
          </a:lstStyle>
          <a:p>
            <a:r>
              <a:rPr dirty="0">
                <a:latin typeface="+mj-lt"/>
              </a:rPr>
              <a:t>To convert from the one-hot encoded vector back into the original text category, the label </a:t>
            </a:r>
            <a:r>
              <a:rPr dirty="0" err="1">
                <a:latin typeface="+mj-lt"/>
              </a:rPr>
              <a:t>binarizer</a:t>
            </a:r>
            <a:r>
              <a:rPr dirty="0">
                <a:latin typeface="+mj-lt"/>
              </a:rPr>
              <a:t> class provides the inverse transform function</a:t>
            </a:r>
          </a:p>
        </p:txBody>
      </p:sp>
      <p:sp>
        <p:nvSpPr>
          <p:cNvPr id="408" name="Rectangle 8"/>
          <p:cNvSpPr/>
          <p:nvPr/>
        </p:nvSpPr>
        <p:spPr>
          <a:xfrm>
            <a:off x="3146543" y="7135554"/>
            <a:ext cx="6711714" cy="1196849"/>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l" defTabSz="1300480">
              <a:defRPr sz="2300" b="0">
                <a:solidFill>
                  <a:srgbClr val="FFFF00"/>
                </a:solidFill>
                <a:latin typeface="Helvetica"/>
                <a:ea typeface="Helvetica"/>
                <a:cs typeface="Helvetica"/>
                <a:sym typeface="Helvetica"/>
              </a:defRPr>
            </a:pPr>
            <a:r>
              <a:rPr dirty="0">
                <a:latin typeface="+mj-lt"/>
              </a:rPr>
              <a:t>print(X)</a:t>
            </a:r>
          </a:p>
          <a:p>
            <a:pPr algn="l" defTabSz="1300480">
              <a:defRPr sz="2300" b="0">
                <a:solidFill>
                  <a:srgbClr val="FFFF00"/>
                </a:solidFill>
                <a:latin typeface="Helvetica"/>
                <a:ea typeface="Helvetica"/>
                <a:cs typeface="Helvetica"/>
                <a:sym typeface="Helvetica"/>
              </a:defRPr>
            </a:pPr>
            <a:r>
              <a:rPr dirty="0" err="1">
                <a:latin typeface="+mj-lt"/>
              </a:rPr>
              <a:t>green_ohe</a:t>
            </a:r>
            <a:r>
              <a:rPr dirty="0">
                <a:latin typeface="+mj-lt"/>
              </a:rPr>
              <a:t> = X[[0]]</a:t>
            </a:r>
          </a:p>
          <a:p>
            <a:pPr algn="l" defTabSz="1300480">
              <a:defRPr sz="2300" b="0">
                <a:solidFill>
                  <a:srgbClr val="FFFF00"/>
                </a:solidFill>
                <a:latin typeface="Helvetica"/>
                <a:ea typeface="Helvetica"/>
                <a:cs typeface="Helvetica"/>
                <a:sym typeface="Helvetica"/>
              </a:defRPr>
            </a:pPr>
            <a:r>
              <a:rPr dirty="0" err="1">
                <a:latin typeface="+mj-lt"/>
              </a:rPr>
              <a:t>color_lb.inverse_transform</a:t>
            </a:r>
            <a:r>
              <a:rPr dirty="0">
                <a:latin typeface="+mj-lt"/>
              </a:rPr>
              <a:t>(</a:t>
            </a:r>
            <a:r>
              <a:rPr dirty="0" err="1">
                <a:latin typeface="+mj-lt"/>
              </a:rPr>
              <a:t>green_ohe</a:t>
            </a:r>
            <a:r>
              <a:rPr dirty="0">
                <a:latin typeface="+mj-lt"/>
              </a:rPr>
              <a:t>)</a:t>
            </a:r>
          </a:p>
        </p:txBody>
      </p:sp>
      <p:sp>
        <p:nvSpPr>
          <p:cNvPr id="2" name="Slide Number Placeholder 1">
            <a:extLst>
              <a:ext uri="{FF2B5EF4-FFF2-40B4-BE49-F238E27FC236}">
                <a16:creationId xmlns:a16="http://schemas.microsoft.com/office/drawing/2014/main" id="{E46B79A3-FBF1-4360-9B18-778AB7F80A38}"/>
              </a:ext>
            </a:extLst>
          </p:cNvPr>
          <p:cNvSpPr>
            <a:spLocks noGrp="1"/>
          </p:cNvSpPr>
          <p:nvPr>
            <p:ph type="sldNum" sz="quarter" idx="2"/>
          </p:nvPr>
        </p:nvSpPr>
        <p:spPr/>
        <p:txBody>
          <a:bodyPr/>
          <a:lstStyle/>
          <a:p>
            <a:fld id="{86CB4B4D-7CA3-9044-876B-883B54F8677D}" type="slidenum">
              <a:rPr lang="en-IN" smtClean="0"/>
              <a:t>31</a:t>
            </a:fld>
            <a:endParaRPr lang="en-IN"/>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moking and Lung Capacity"/>
          <p:cNvSpPr txBox="1">
            <a:spLocks noGrp="1"/>
          </p:cNvSpPr>
          <p:nvPr>
            <p:ph type="title"/>
          </p:nvPr>
        </p:nvSpPr>
        <p:spPr>
          <a:prstGeom prst="rect">
            <a:avLst/>
          </a:prstGeom>
        </p:spPr>
        <p:txBody>
          <a:bodyPr/>
          <a:lstStyle>
            <a:lvl1pPr>
              <a:defRPr sz="5000">
                <a:solidFill>
                  <a:srgbClr val="170981"/>
                </a:solidFill>
              </a:defRPr>
            </a:lvl1pPr>
          </a:lstStyle>
          <a:p>
            <a:r>
              <a:rPr dirty="0"/>
              <a:t>Smoking and Lung Capacity</a:t>
            </a:r>
          </a:p>
        </p:txBody>
      </p:sp>
      <p:pic>
        <p:nvPicPr>
          <p:cNvPr id="307" name="image.png" descr="image.png"/>
          <p:cNvPicPr>
            <a:picLocks noChangeAspect="1"/>
          </p:cNvPicPr>
          <p:nvPr/>
        </p:nvPicPr>
        <p:blipFill>
          <a:blip r:embed="rId2"/>
          <a:stretch>
            <a:fillRect/>
          </a:stretch>
        </p:blipFill>
        <p:spPr>
          <a:xfrm>
            <a:off x="338959" y="1944554"/>
            <a:ext cx="6570234" cy="5617219"/>
          </a:xfrm>
          <a:prstGeom prst="rect">
            <a:avLst/>
          </a:prstGeom>
          <a:ln w="12700">
            <a:miter lim="400000"/>
          </a:ln>
        </p:spPr>
      </p:pic>
      <p:sp>
        <p:nvSpPr>
          <p:cNvPr id="308" name="Observe that as smoking exposure goes up, corresponding lung capacity goes down…"/>
          <p:cNvSpPr txBox="1"/>
          <p:nvPr/>
        </p:nvSpPr>
        <p:spPr>
          <a:xfrm>
            <a:off x="7112308" y="3802497"/>
            <a:ext cx="5179013" cy="3004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80736" indent="-280736" algn="l" defTabSz="975360">
              <a:lnSpc>
                <a:spcPct val="110000"/>
              </a:lnSpc>
              <a:spcBef>
                <a:spcPts val="900"/>
              </a:spcBef>
              <a:buSzPct val="100000"/>
              <a:buChar char="•"/>
              <a:defRPr sz="2800" b="0">
                <a:latin typeface="Calibri"/>
                <a:ea typeface="Calibri"/>
                <a:cs typeface="Calibri"/>
                <a:sym typeface="Calibri"/>
              </a:defRPr>
            </a:pPr>
            <a:r>
              <a:rPr dirty="0">
                <a:latin typeface="+mj-lt"/>
              </a:rPr>
              <a:t>Observe that as smoking exposure </a:t>
            </a:r>
            <a:r>
              <a:rPr dirty="0">
                <a:solidFill>
                  <a:schemeClr val="accent5">
                    <a:hueOff val="-82419"/>
                    <a:satOff val="-9513"/>
                    <a:lumOff val="-16343"/>
                  </a:schemeClr>
                </a:solidFill>
                <a:latin typeface="+mj-lt"/>
              </a:rPr>
              <a:t>goes up</a:t>
            </a:r>
            <a:r>
              <a:rPr dirty="0">
                <a:latin typeface="+mj-lt"/>
              </a:rPr>
              <a:t>, corresponding lung capacity </a:t>
            </a:r>
            <a:r>
              <a:rPr dirty="0">
                <a:solidFill>
                  <a:srgbClr val="0433FF"/>
                </a:solidFill>
                <a:latin typeface="+mj-lt"/>
              </a:rPr>
              <a:t>goes down</a:t>
            </a:r>
          </a:p>
          <a:p>
            <a:pPr marL="280736" indent="-280736" algn="l" defTabSz="975360">
              <a:lnSpc>
                <a:spcPct val="90000"/>
              </a:lnSpc>
              <a:spcBef>
                <a:spcPts val="900"/>
              </a:spcBef>
              <a:buSzPct val="100000"/>
              <a:buChar char="•"/>
              <a:defRPr sz="2800" b="0">
                <a:latin typeface="Calibri"/>
                <a:ea typeface="Calibri"/>
                <a:cs typeface="Calibri"/>
                <a:sym typeface="Calibri"/>
              </a:defRPr>
            </a:pPr>
            <a:endParaRPr dirty="0">
              <a:solidFill>
                <a:srgbClr val="0433FF"/>
              </a:solidFill>
              <a:latin typeface="+mj-lt"/>
            </a:endParaRPr>
          </a:p>
          <a:p>
            <a:pPr marL="280736" indent="-280736" algn="l" defTabSz="975360">
              <a:lnSpc>
                <a:spcPct val="90000"/>
              </a:lnSpc>
              <a:spcBef>
                <a:spcPts val="900"/>
              </a:spcBef>
              <a:buSzPct val="100000"/>
              <a:buChar char="•"/>
              <a:defRPr sz="2800" b="0">
                <a:latin typeface="Calibri"/>
                <a:ea typeface="Calibri"/>
                <a:cs typeface="Calibri"/>
                <a:sym typeface="Calibri"/>
              </a:defRPr>
            </a:pPr>
            <a:r>
              <a:rPr dirty="0">
                <a:latin typeface="+mj-lt"/>
              </a:rPr>
              <a:t>Variables covary </a:t>
            </a:r>
            <a:r>
              <a:rPr dirty="0">
                <a:solidFill>
                  <a:schemeClr val="accent5">
                    <a:hueOff val="-82419"/>
                    <a:satOff val="-9513"/>
                    <a:lumOff val="-16343"/>
                  </a:schemeClr>
                </a:solidFill>
                <a:latin typeface="+mj-lt"/>
              </a:rPr>
              <a:t>inversely</a:t>
            </a:r>
          </a:p>
        </p:txBody>
      </p:sp>
      <p:sp>
        <p:nvSpPr>
          <p:cNvPr id="2" name="Slide Number Placeholder 1">
            <a:extLst>
              <a:ext uri="{FF2B5EF4-FFF2-40B4-BE49-F238E27FC236}">
                <a16:creationId xmlns:a16="http://schemas.microsoft.com/office/drawing/2014/main" id="{A5661EB6-055D-47C9-810F-3CAD415538D1}"/>
              </a:ext>
            </a:extLst>
          </p:cNvPr>
          <p:cNvSpPr>
            <a:spLocks noGrp="1"/>
          </p:cNvSpPr>
          <p:nvPr>
            <p:ph type="sldNum" sz="quarter" idx="2"/>
          </p:nvPr>
        </p:nvSpPr>
        <p:spPr/>
        <p:txBody>
          <a:bodyPr/>
          <a:lstStyle/>
          <a:p>
            <a:fld id="{86CB4B4D-7CA3-9044-876B-883B54F8677D}" type="slidenum">
              <a:rPr lang="en-IN" smtClean="0"/>
              <a:t>4</a:t>
            </a:fld>
            <a:endParaRPr lang="en-IN"/>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ovariance"/>
          <p:cNvSpPr txBox="1">
            <a:spLocks noGrp="1"/>
          </p:cNvSpPr>
          <p:nvPr>
            <p:ph type="title"/>
          </p:nvPr>
        </p:nvSpPr>
        <p:spPr>
          <a:xfrm>
            <a:off x="819000" y="904247"/>
            <a:ext cx="9669311" cy="765527"/>
          </a:xfrm>
          <a:prstGeom prst="rect">
            <a:avLst/>
          </a:prstGeom>
        </p:spPr>
        <p:txBody>
          <a:bodyPr>
            <a:normAutofit fontScale="90000"/>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Covariance</a:t>
            </a:r>
          </a:p>
        </p:txBody>
      </p:sp>
      <p:sp>
        <p:nvSpPr>
          <p:cNvPr id="311" name="Variables that covary inversely, like smoking and lung capacity, tend to appear on opposite sides of the group means.…"/>
          <p:cNvSpPr txBox="1"/>
          <p:nvPr/>
        </p:nvSpPr>
        <p:spPr>
          <a:xfrm>
            <a:off x="317834" y="2676720"/>
            <a:ext cx="12006688" cy="3383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just" defTabSz="975360">
              <a:lnSpc>
                <a:spcPct val="120000"/>
              </a:lnSpc>
              <a:spcBef>
                <a:spcPts val="900"/>
              </a:spcBef>
              <a:buSzPct val="100000"/>
              <a:buChar char="•"/>
              <a:defRPr sz="2800" b="0">
                <a:latin typeface="Calibri"/>
                <a:ea typeface="Calibri"/>
                <a:cs typeface="Calibri"/>
                <a:sym typeface="Calibri"/>
              </a:defRPr>
            </a:pPr>
            <a:r>
              <a:rPr dirty="0">
                <a:latin typeface="Calibri" panose="020F0502020204030204" pitchFamily="34" charset="0"/>
                <a:cs typeface="Calibri" panose="020F0502020204030204" pitchFamily="34" charset="0"/>
              </a:rPr>
              <a:t>Variables that covary inversely, like smoking and lung capacity, tend to appear on opposite sides of the group means. </a:t>
            </a:r>
          </a:p>
          <a:p>
            <a:pPr marL="914400" lvl="1" indent="-457200" algn="just" defTabSz="975360">
              <a:lnSpc>
                <a:spcPct val="120000"/>
              </a:lnSpc>
              <a:spcBef>
                <a:spcPts val="900"/>
              </a:spcBef>
              <a:buSzPct val="100000"/>
              <a:buChar char="-"/>
              <a:defRPr sz="2800" b="0">
                <a:latin typeface="Calibri"/>
                <a:ea typeface="Calibri"/>
                <a:cs typeface="Calibri"/>
                <a:sym typeface="Calibri"/>
              </a:defRPr>
            </a:pPr>
            <a:r>
              <a:rPr dirty="0">
                <a:latin typeface="Calibri" panose="020F0502020204030204" pitchFamily="34" charset="0"/>
                <a:cs typeface="Calibri" panose="020F0502020204030204" pitchFamily="34" charset="0"/>
              </a:rPr>
              <a:t>When smoking is above its group mean, lung capacity tends to be below its group mean.</a:t>
            </a:r>
          </a:p>
          <a:p>
            <a:pPr marL="457200" indent="-457200" algn="just" defTabSz="975360">
              <a:lnSpc>
                <a:spcPct val="120000"/>
              </a:lnSpc>
              <a:spcBef>
                <a:spcPts val="900"/>
              </a:spcBef>
              <a:buSzPct val="100000"/>
              <a:buChar char="•"/>
              <a:defRPr sz="2800" b="0">
                <a:latin typeface="Calibri"/>
                <a:ea typeface="Calibri"/>
                <a:cs typeface="Calibri"/>
                <a:sym typeface="Calibri"/>
              </a:defRPr>
            </a:pPr>
            <a:r>
              <a:rPr dirty="0">
                <a:latin typeface="Calibri" panose="020F0502020204030204" pitchFamily="34" charset="0"/>
                <a:cs typeface="Calibri" panose="020F0502020204030204" pitchFamily="34" charset="0"/>
              </a:rPr>
              <a:t>Average product of deviation measures extent to which variables covary, the degree of linkage between them</a:t>
            </a:r>
          </a:p>
        </p:txBody>
      </p:sp>
      <p:sp>
        <p:nvSpPr>
          <p:cNvPr id="2" name="Slide Number Placeholder 1">
            <a:extLst>
              <a:ext uri="{FF2B5EF4-FFF2-40B4-BE49-F238E27FC236}">
                <a16:creationId xmlns:a16="http://schemas.microsoft.com/office/drawing/2014/main" id="{ECD486D0-B462-42CC-A922-89B64674F739}"/>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5</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ovariance"/>
          <p:cNvSpPr txBox="1">
            <a:spLocks noGrp="1"/>
          </p:cNvSpPr>
          <p:nvPr>
            <p:ph type="title"/>
          </p:nvPr>
        </p:nvSpPr>
        <p:spPr>
          <a:prstGeom prst="rect">
            <a:avLst/>
          </a:prstGeom>
        </p:spPr>
        <p:txBody>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Covariance</a:t>
            </a:r>
          </a:p>
        </p:txBody>
      </p:sp>
      <p:sp>
        <p:nvSpPr>
          <p:cNvPr id="314" name="Similar to variance, for theoretical reasons, average is typically computed using (N -1), not N .  Thus,"/>
          <p:cNvSpPr txBox="1"/>
          <p:nvPr/>
        </p:nvSpPr>
        <p:spPr>
          <a:xfrm>
            <a:off x="924545" y="2524658"/>
            <a:ext cx="10671643" cy="1136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457200" indent="-457200" algn="just" defTabSz="975360">
              <a:lnSpc>
                <a:spcPct val="120000"/>
              </a:lnSpc>
              <a:spcBef>
                <a:spcPts val="900"/>
              </a:spcBef>
              <a:buSzPct val="100000"/>
              <a:buChar char="•"/>
              <a:defRPr sz="2800" b="0">
                <a:latin typeface="Calibri"/>
                <a:ea typeface="Calibri"/>
                <a:cs typeface="Calibri"/>
                <a:sym typeface="Calibri"/>
              </a:defRPr>
            </a:lvl1pPr>
          </a:lstStyle>
          <a:p>
            <a:r>
              <a:rPr dirty="0">
                <a:latin typeface="Calibri" panose="020F0502020204030204" pitchFamily="34" charset="0"/>
                <a:cs typeface="Calibri" panose="020F0502020204030204" pitchFamily="34" charset="0"/>
              </a:rPr>
              <a:t>Similar to variance, for theoretical reasons, average is typically computed using (N -1), not N .  Thus,</a:t>
            </a:r>
          </a:p>
        </p:txBody>
      </p:sp>
      <p:pic>
        <p:nvPicPr>
          <p:cNvPr id="315" name="Screenshot 2019-11-14 at 10.14.22 AM.png" descr="Screenshot 2019-11-14 at 10.14.22 AM.png"/>
          <p:cNvPicPr>
            <a:picLocks noChangeAspect="1"/>
          </p:cNvPicPr>
          <p:nvPr/>
        </p:nvPicPr>
        <p:blipFill>
          <a:blip r:embed="rId2"/>
          <a:stretch>
            <a:fillRect/>
          </a:stretch>
        </p:blipFill>
        <p:spPr>
          <a:xfrm>
            <a:off x="644481" y="4627040"/>
            <a:ext cx="6483671" cy="2585049"/>
          </a:xfrm>
          <a:prstGeom prst="rect">
            <a:avLst/>
          </a:prstGeom>
          <a:ln w="12700">
            <a:miter lim="400000"/>
          </a:ln>
        </p:spPr>
      </p:pic>
      <mc:AlternateContent xmlns:mc="http://schemas.openxmlformats.org/markup-compatibility/2006" xmlns:a14="http://schemas.microsoft.com/office/drawing/2010/main">
        <mc:Choice Requires="a14">
          <p:sp>
            <p:nvSpPr>
              <p:cNvPr id="316" name="xi = Data variable of X…"/>
              <p:cNvSpPr txBox="1"/>
              <p:nvPr/>
            </p:nvSpPr>
            <p:spPr>
              <a:xfrm>
                <a:off x="8045074" y="4081821"/>
                <a:ext cx="3316292" cy="375743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r>
                  <a:rPr b="1" dirty="0">
                    <a:latin typeface="Calibri" panose="020F0502020204030204" pitchFamily="34" charset="0"/>
                    <a:cs typeface="Calibri" panose="020F0502020204030204" pitchFamily="34" charset="0"/>
                  </a:rPr>
                  <a:t>x</a:t>
                </a:r>
                <a:r>
                  <a:rPr sz="1350" b="1" dirty="0">
                    <a:latin typeface="Calibri" panose="020F0502020204030204" pitchFamily="34" charset="0"/>
                    <a:cs typeface="Calibri" panose="020F0502020204030204" pitchFamily="34" charset="0"/>
                  </a:rPr>
                  <a:t>i </a:t>
                </a:r>
                <a:r>
                  <a:rPr b="1" dirty="0">
                    <a:latin typeface="Calibri" panose="020F0502020204030204" pitchFamily="34" charset="0"/>
                    <a:cs typeface="Calibri" panose="020F0502020204030204" pitchFamily="34" charset="0"/>
                  </a:rPr>
                  <a:t>= </a:t>
                </a:r>
                <a:r>
                  <a:rPr dirty="0">
                    <a:latin typeface="Calibri" panose="020F0502020204030204" pitchFamily="34" charset="0"/>
                    <a:cs typeface="Calibri" panose="020F0502020204030204" pitchFamily="34" charset="0"/>
                  </a:rPr>
                  <a:t>Data variable of X</a:t>
                </a:r>
              </a:p>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r>
                  <a:rPr b="1" dirty="0" err="1">
                    <a:latin typeface="Calibri" panose="020F0502020204030204" pitchFamily="34" charset="0"/>
                    <a:cs typeface="Calibri" panose="020F0502020204030204" pitchFamily="34" charset="0"/>
                  </a:rPr>
                  <a:t>y</a:t>
                </a:r>
                <a:r>
                  <a:rPr sz="1350" b="1" dirty="0" err="1">
                    <a:latin typeface="Calibri" panose="020F0502020204030204" pitchFamily="34" charset="0"/>
                    <a:cs typeface="Calibri" panose="020F0502020204030204" pitchFamily="34" charset="0"/>
                  </a:rPr>
                  <a:t>i</a:t>
                </a:r>
                <a:r>
                  <a:rPr b="1" dirty="0">
                    <a:latin typeface="Calibri" panose="020F0502020204030204" pitchFamily="34" charset="0"/>
                    <a:cs typeface="Calibri" panose="020F0502020204030204" pitchFamily="34" charset="0"/>
                  </a:rPr>
                  <a:t> </a:t>
                </a:r>
                <a:r>
                  <a:rPr dirty="0">
                    <a:latin typeface="Calibri" panose="020F0502020204030204" pitchFamily="34" charset="0"/>
                    <a:cs typeface="Calibri" panose="020F0502020204030204" pitchFamily="34" charset="0"/>
                  </a:rPr>
                  <a:t>= Data variable of Y</a:t>
                </a:r>
              </a:p>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14:m>
                  <m:oMath xmlns:m="http://schemas.openxmlformats.org/officeDocument/2006/math">
                    <m:f>
                      <m:fPr>
                        <m:ctrlPr>
                          <a:rPr sz="2150" i="1">
                            <a:solidFill>
                              <a:srgbClr val="ED220B"/>
                            </a:solidFill>
                            <a:latin typeface="Cambria Math" panose="02040503050406030204" pitchFamily="18" charset="0"/>
                          </a:rPr>
                        </m:ctrlPr>
                      </m:fPr>
                      <m:num/>
                      <m:den>
                        <m:r>
                          <a:rPr sz="2150" i="1">
                            <a:solidFill>
                              <a:srgbClr val="ED220B"/>
                            </a:solidFill>
                            <a:latin typeface="Cambria Math" panose="02040503050406030204" pitchFamily="18" charset="0"/>
                          </a:rPr>
                          <m:t>𝑋</m:t>
                        </m:r>
                      </m:den>
                    </m:f>
                  </m:oMath>
                </a14:m>
                <a:r>
                  <a:rPr dirty="0">
                    <a:latin typeface="Calibri" panose="020F0502020204030204" pitchFamily="34" charset="0"/>
                    <a:cs typeface="Calibri" panose="020F0502020204030204" pitchFamily="34" charset="0"/>
                  </a:rPr>
                  <a:t> </a:t>
                </a:r>
                <a:r>
                  <a:rPr b="1" dirty="0">
                    <a:latin typeface="Calibri" panose="020F0502020204030204" pitchFamily="34" charset="0"/>
                    <a:cs typeface="Calibri" panose="020F0502020204030204" pitchFamily="34" charset="0"/>
                  </a:rPr>
                  <a:t> </a:t>
                </a:r>
                <a:r>
                  <a:rPr dirty="0">
                    <a:latin typeface="Calibri" panose="020F0502020204030204" pitchFamily="34" charset="0"/>
                    <a:cs typeface="Calibri" panose="020F0502020204030204" pitchFamily="34" charset="0"/>
                  </a:rPr>
                  <a:t>= Mean of X</a:t>
                </a:r>
              </a:p>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14:m>
                  <m:oMath xmlns:m="http://schemas.openxmlformats.org/officeDocument/2006/math">
                    <m:f>
                      <m:fPr>
                        <m:ctrlPr>
                          <a:rPr sz="2150" i="1">
                            <a:solidFill>
                              <a:srgbClr val="ED220B"/>
                            </a:solidFill>
                            <a:latin typeface="Cambria Math" panose="02040503050406030204" pitchFamily="18" charset="0"/>
                          </a:rPr>
                        </m:ctrlPr>
                      </m:fPr>
                      <m:num/>
                      <m:den>
                        <m:r>
                          <a:rPr sz="2150" i="1">
                            <a:solidFill>
                              <a:srgbClr val="ED220B"/>
                            </a:solidFill>
                            <a:latin typeface="Cambria Math" panose="02040503050406030204" pitchFamily="18" charset="0"/>
                          </a:rPr>
                          <m:t>𝑌</m:t>
                        </m:r>
                      </m:den>
                    </m:f>
                  </m:oMath>
                </a14:m>
                <a:r>
                  <a:rPr dirty="0">
                    <a:latin typeface="Calibri" panose="020F0502020204030204" pitchFamily="34" charset="0"/>
                    <a:cs typeface="Calibri" panose="020F0502020204030204" pitchFamily="34" charset="0"/>
                  </a:rPr>
                  <a:t>   = Mean of Y</a:t>
                </a:r>
              </a:p>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r>
                  <a:rPr b="1" dirty="0">
                    <a:latin typeface="Calibri" panose="020F0502020204030204" pitchFamily="34" charset="0"/>
                    <a:cs typeface="Calibri" panose="020F0502020204030204" pitchFamily="34" charset="0"/>
                  </a:rPr>
                  <a:t>N</a:t>
                </a:r>
                <a:r>
                  <a:rPr dirty="0">
                    <a:latin typeface="Calibri" panose="020F0502020204030204" pitchFamily="34" charset="0"/>
                    <a:cs typeface="Calibri" panose="020F0502020204030204" pitchFamily="34" charset="0"/>
                  </a:rPr>
                  <a:t>= Number of data variables.</a:t>
                </a:r>
              </a:p>
            </p:txBody>
          </p:sp>
        </mc:Choice>
        <mc:Fallback xmlns="">
          <p:sp>
            <p:nvSpPr>
              <p:cNvPr id="316" name="xi = Data variable of X…"/>
              <p:cNvSpPr txBox="1">
                <a:spLocks noRot="1" noChangeAspect="1" noMove="1" noResize="1" noEditPoints="1" noAdjustHandles="1" noChangeArrowheads="1" noChangeShapeType="1" noTextEdit="1"/>
              </p:cNvSpPr>
              <p:nvPr/>
            </p:nvSpPr>
            <p:spPr>
              <a:xfrm>
                <a:off x="8045074" y="4081821"/>
                <a:ext cx="3316292" cy="3757439"/>
              </a:xfrm>
              <a:prstGeom prst="rect">
                <a:avLst/>
              </a:prstGeom>
              <a:blipFill>
                <a:blip r:embed="rId3"/>
                <a:stretch>
                  <a:fillRect r="-2206"/>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9DE2046-FF32-4B17-8009-85C78339D97A}"/>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6</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alculating Covariance"/>
          <p:cNvSpPr txBox="1">
            <a:spLocks noGrp="1"/>
          </p:cNvSpPr>
          <p:nvPr>
            <p:ph type="title"/>
          </p:nvPr>
        </p:nvSpPr>
        <p:spPr>
          <a:xfrm>
            <a:off x="481070" y="628533"/>
            <a:ext cx="9669311" cy="927195"/>
          </a:xfrm>
          <a:prstGeom prst="rect">
            <a:avLst/>
          </a:prstGeom>
        </p:spPr>
        <p:txBody>
          <a:bodyPr/>
          <a:lstStyle>
            <a:lvl1pPr>
              <a:defRPr sz="5000">
                <a:solidFill>
                  <a:srgbClr val="170981"/>
                </a:solidFill>
              </a:defRPr>
            </a:lvl1pPr>
          </a:lstStyle>
          <a:p>
            <a:r>
              <a:rPr b="1" dirty="0">
                <a:latin typeface="Calibri" panose="020F0502020204030204" pitchFamily="34" charset="0"/>
                <a:cs typeface="Calibri" panose="020F0502020204030204" pitchFamily="34" charset="0"/>
              </a:rPr>
              <a:t>Calculating Covariance</a:t>
            </a:r>
          </a:p>
        </p:txBody>
      </p:sp>
      <p:graphicFrame>
        <p:nvGraphicFramePr>
          <p:cNvPr id="319" name="Table"/>
          <p:cNvGraphicFramePr/>
          <p:nvPr>
            <p:extLst>
              <p:ext uri="{D42A27DB-BD31-4B8C-83A1-F6EECF244321}">
                <p14:modId xmlns:p14="http://schemas.microsoft.com/office/powerpoint/2010/main" val="597594133"/>
              </p:ext>
            </p:extLst>
          </p:nvPr>
        </p:nvGraphicFramePr>
        <p:xfrm>
          <a:off x="337930" y="2208162"/>
          <a:ext cx="3262042" cy="4693323"/>
        </p:xfrm>
        <a:graphic>
          <a:graphicData uri="http://schemas.openxmlformats.org/drawingml/2006/table">
            <a:tbl>
              <a:tblPr>
                <a:tableStyleId>{4C3C2611-4C71-4FC5-86AE-919BDF0F9419}</a:tableStyleId>
              </a:tblPr>
              <a:tblGrid>
                <a:gridCol w="1631021">
                  <a:extLst>
                    <a:ext uri="{9D8B030D-6E8A-4147-A177-3AD203B41FA5}">
                      <a16:colId xmlns:a16="http://schemas.microsoft.com/office/drawing/2014/main" val="20000"/>
                    </a:ext>
                  </a:extLst>
                </a:gridCol>
                <a:gridCol w="1631021">
                  <a:extLst>
                    <a:ext uri="{9D8B030D-6E8A-4147-A177-3AD203B41FA5}">
                      <a16:colId xmlns:a16="http://schemas.microsoft.com/office/drawing/2014/main" val="20001"/>
                    </a:ext>
                  </a:extLst>
                </a:gridCol>
              </a:tblGrid>
              <a:tr h="1316037">
                <a:tc>
                  <a:txBody>
                    <a:bodyPr/>
                    <a:lstStyle/>
                    <a:p>
                      <a:pPr defTabSz="914400">
                        <a:defRPr sz="2800" b="1">
                          <a:solidFill>
                            <a:srgbClr val="00264C"/>
                          </a:solidFill>
                          <a:latin typeface="Calibri"/>
                          <a:ea typeface="Calibri"/>
                          <a:cs typeface="Calibri"/>
                          <a:sym typeface="Calibri"/>
                        </a:defRPr>
                      </a:pPr>
                      <a:r>
                        <a:t>Cigs</a:t>
                      </a:r>
                      <a:r>
                        <a:rPr sz="2300">
                          <a:latin typeface="Times New Roman"/>
                          <a:ea typeface="Times New Roman"/>
                          <a:cs typeface="Times New Roman"/>
                          <a:sym typeface="Times New Roman"/>
                        </a:rPr>
                        <a:t> </a:t>
                      </a:r>
                      <a:r>
                        <a:rPr b="0"/>
                        <a:t>(</a:t>
                      </a:r>
                      <a:r>
                        <a:rPr b="0">
                          <a:latin typeface="Cambria Math"/>
                          <a:ea typeface="Cambria Math"/>
                          <a:cs typeface="Cambria Math"/>
                          <a:sym typeface="Cambria Math"/>
                        </a:rPr>
                        <a:t>X </a:t>
                      </a:r>
                      <a:r>
                        <a:rPr sz="1400" b="0">
                          <a:latin typeface="Cambria Math"/>
                          <a:ea typeface="Cambria Math"/>
                          <a:cs typeface="Cambria Math"/>
                          <a:sym typeface="Cambria Math"/>
                        </a:rPr>
                        <a:t> </a:t>
                      </a:r>
                      <a:r>
                        <a:rPr b="0"/>
                        <a:t>)</a:t>
                      </a:r>
                    </a:p>
                  </a:txBody>
                  <a:tcPr marL="0" marR="0" marT="0" marB="0" anchor="b" horzOverflow="overflow">
                    <a:lnL w="28575">
                      <a:solidFill>
                        <a:srgbClr val="00264C"/>
                      </a:solidFill>
                    </a:lnL>
                    <a:lnR w="19050">
                      <a:solidFill>
                        <a:srgbClr val="00264C"/>
                      </a:solidFill>
                    </a:lnR>
                    <a:lnT w="28575">
                      <a:solidFill>
                        <a:srgbClr val="00264C"/>
                      </a:solidFill>
                    </a:lnT>
                    <a:lnB w="28575">
                      <a:solidFill>
                        <a:srgbClr val="00264C"/>
                      </a:solidFill>
                    </a:lnB>
                  </a:tcPr>
                </a:tc>
                <a:tc>
                  <a:txBody>
                    <a:bodyPr/>
                    <a:lstStyle/>
                    <a:p>
                      <a:pPr defTabSz="914400">
                        <a:defRPr sz="2800" b="1">
                          <a:solidFill>
                            <a:srgbClr val="00264C"/>
                          </a:solidFill>
                          <a:latin typeface="Calibri"/>
                          <a:ea typeface="Calibri"/>
                          <a:cs typeface="Calibri"/>
                          <a:sym typeface="Calibri"/>
                        </a:defRPr>
                      </a:pPr>
                      <a:r>
                        <a:t>Lung</a:t>
                      </a:r>
                      <a:r>
                        <a:rPr sz="2300">
                          <a:latin typeface="Times New Roman"/>
                          <a:ea typeface="Times New Roman"/>
                          <a:cs typeface="Times New Roman"/>
                          <a:sym typeface="Times New Roman"/>
                        </a:rPr>
                        <a:t> </a:t>
                      </a:r>
                      <a:r>
                        <a:t>Cap</a:t>
                      </a:r>
                      <a:r>
                        <a:rPr sz="2300">
                          <a:latin typeface="Times New Roman"/>
                          <a:ea typeface="Times New Roman"/>
                          <a:cs typeface="Times New Roman"/>
                          <a:sym typeface="Times New Roman"/>
                        </a:rPr>
                        <a:t> </a:t>
                      </a:r>
                      <a:r>
                        <a:rPr b="0"/>
                        <a:t>(</a:t>
                      </a:r>
                      <a:r>
                        <a:rPr b="0">
                          <a:latin typeface="Cambria Math"/>
                          <a:ea typeface="Cambria Math"/>
                          <a:cs typeface="Cambria Math"/>
                          <a:sym typeface="Cambria Math"/>
                        </a:rPr>
                        <a:t>Y </a:t>
                      </a:r>
                      <a:r>
                        <a:rPr sz="1600" b="0">
                          <a:latin typeface="Cambria Math"/>
                          <a:ea typeface="Cambria Math"/>
                          <a:cs typeface="Cambria Math"/>
                          <a:sym typeface="Cambria Math"/>
                        </a:rPr>
                        <a:t> </a:t>
                      </a:r>
                      <a:r>
                        <a:rPr b="0"/>
                        <a:t>)</a:t>
                      </a:r>
                    </a:p>
                  </a:txBody>
                  <a:tcPr marL="0" marR="0" marT="0" marB="0" anchor="b" horzOverflow="overflow">
                    <a:lnL w="19050">
                      <a:solidFill>
                        <a:srgbClr val="00264C"/>
                      </a:solidFill>
                    </a:lnL>
                    <a:lnR w="28575">
                      <a:solidFill>
                        <a:srgbClr val="00264C"/>
                      </a:solidFill>
                    </a:lnR>
                    <a:lnT w="28575">
                      <a:solidFill>
                        <a:srgbClr val="00264C"/>
                      </a:solidFill>
                    </a:lnT>
                    <a:lnB w="28575">
                      <a:solidFill>
                        <a:srgbClr val="00264C"/>
                      </a:solidFill>
                    </a:lnB>
                  </a:tcPr>
                </a:tc>
                <a:extLst>
                  <a:ext uri="{0D108BD9-81ED-4DB2-BD59-A6C34878D82A}">
                    <a16:rowId xmlns:a16="http://schemas.microsoft.com/office/drawing/2014/main" val="10000"/>
                  </a:ext>
                </a:extLst>
              </a:tr>
              <a:tr h="377130">
                <a:tc>
                  <a:txBody>
                    <a:bodyPr/>
                    <a:lstStyle/>
                    <a:p>
                      <a:pPr defTabSz="914400">
                        <a:defRPr sz="1800"/>
                      </a:pPr>
                      <a:r>
                        <a:rPr sz="2800">
                          <a:solidFill>
                            <a:srgbClr val="00264C"/>
                          </a:solidFill>
                          <a:latin typeface="Calibri"/>
                          <a:ea typeface="Calibri"/>
                          <a:cs typeface="Calibri"/>
                          <a:sym typeface="Calibri"/>
                        </a:rPr>
                        <a:t>0</a:t>
                      </a:r>
                    </a:p>
                  </a:txBody>
                  <a:tcPr marL="0" marR="0" marT="0" marB="0" anchor="ctr" horzOverflow="overflow">
                    <a:lnL w="28575">
                      <a:solidFill>
                        <a:srgbClr val="00264C"/>
                      </a:solidFill>
                    </a:lnL>
                    <a:lnR w="19050">
                      <a:solidFill>
                        <a:srgbClr val="00264C"/>
                      </a:solidFill>
                    </a:lnR>
                    <a:lnT w="28575">
                      <a:solidFill>
                        <a:srgbClr val="00264C"/>
                      </a:solidFill>
                    </a:lnT>
                    <a:lnB w="1905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45</a:t>
                      </a:r>
                    </a:p>
                  </a:txBody>
                  <a:tcPr marL="0" marR="0" marT="0" marB="0" anchor="ctr" horzOverflow="overflow">
                    <a:lnL w="19050">
                      <a:solidFill>
                        <a:srgbClr val="00264C"/>
                      </a:solidFill>
                    </a:lnL>
                    <a:lnR w="28575">
                      <a:solidFill>
                        <a:srgbClr val="00264C"/>
                      </a:solidFill>
                    </a:lnR>
                    <a:lnT w="28575">
                      <a:solidFill>
                        <a:srgbClr val="00264C"/>
                      </a:solidFill>
                    </a:lnT>
                    <a:lnB w="19050">
                      <a:solidFill>
                        <a:srgbClr val="00264C"/>
                      </a:solidFill>
                    </a:lnB>
                    <a:noFill/>
                  </a:tcPr>
                </a:tc>
                <a:extLst>
                  <a:ext uri="{0D108BD9-81ED-4DB2-BD59-A6C34878D82A}">
                    <a16:rowId xmlns:a16="http://schemas.microsoft.com/office/drawing/2014/main" val="10001"/>
                  </a:ext>
                </a:extLst>
              </a:tr>
              <a:tr h="372367">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28575">
                      <a:solidFill>
                        <a:srgbClr val="00264C"/>
                      </a:solidFill>
                    </a:lnL>
                    <a:lnR w="19050">
                      <a:solidFill>
                        <a:srgbClr val="00264C"/>
                      </a:solidFill>
                    </a:lnR>
                    <a:lnT w="19050">
                      <a:solidFill>
                        <a:srgbClr val="00264C"/>
                      </a:solidFill>
                    </a:lnT>
                    <a:lnB w="1905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42</a:t>
                      </a:r>
                    </a:p>
                  </a:txBody>
                  <a:tcPr marL="0" marR="0" marT="0" marB="0" anchor="ctr" horzOverflow="overflow">
                    <a:lnL w="19050">
                      <a:solidFill>
                        <a:srgbClr val="00264C"/>
                      </a:solidFill>
                    </a:lnL>
                    <a:lnR w="28575">
                      <a:solidFill>
                        <a:srgbClr val="00264C"/>
                      </a:solidFill>
                    </a:lnR>
                    <a:lnT w="19050">
                      <a:solidFill>
                        <a:srgbClr val="00264C"/>
                      </a:solidFill>
                    </a:lnT>
                    <a:lnB w="19050">
                      <a:solidFill>
                        <a:srgbClr val="00264C"/>
                      </a:solidFill>
                    </a:lnB>
                    <a:noFill/>
                  </a:tcPr>
                </a:tc>
                <a:extLst>
                  <a:ext uri="{0D108BD9-81ED-4DB2-BD59-A6C34878D82A}">
                    <a16:rowId xmlns:a16="http://schemas.microsoft.com/office/drawing/2014/main" val="10002"/>
                  </a:ext>
                </a:extLst>
              </a:tr>
              <a:tr h="372367">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28575">
                      <a:solidFill>
                        <a:srgbClr val="00264C"/>
                      </a:solidFill>
                    </a:lnL>
                    <a:lnR w="19050">
                      <a:solidFill>
                        <a:srgbClr val="00264C"/>
                      </a:solidFill>
                    </a:lnR>
                    <a:lnT w="19050">
                      <a:solidFill>
                        <a:srgbClr val="00264C"/>
                      </a:solidFill>
                    </a:lnT>
                    <a:lnB w="1905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33</a:t>
                      </a:r>
                    </a:p>
                  </a:txBody>
                  <a:tcPr marL="0" marR="0" marT="0" marB="0" anchor="ctr" horzOverflow="overflow">
                    <a:lnL w="19050">
                      <a:solidFill>
                        <a:srgbClr val="00264C"/>
                      </a:solidFill>
                    </a:lnL>
                    <a:lnR w="28575">
                      <a:solidFill>
                        <a:srgbClr val="00264C"/>
                      </a:solidFill>
                    </a:lnR>
                    <a:lnT w="19050">
                      <a:solidFill>
                        <a:srgbClr val="00264C"/>
                      </a:solidFill>
                    </a:lnT>
                    <a:lnB w="19050">
                      <a:solidFill>
                        <a:srgbClr val="00264C"/>
                      </a:solidFill>
                    </a:lnB>
                    <a:noFill/>
                  </a:tcPr>
                </a:tc>
                <a:extLst>
                  <a:ext uri="{0D108BD9-81ED-4DB2-BD59-A6C34878D82A}">
                    <a16:rowId xmlns:a16="http://schemas.microsoft.com/office/drawing/2014/main" val="10003"/>
                  </a:ext>
                </a:extLst>
              </a:tr>
              <a:tr h="372367">
                <a:tc>
                  <a:txBody>
                    <a:bodyPr/>
                    <a:lstStyle/>
                    <a:p>
                      <a:pPr defTabSz="914400">
                        <a:defRPr sz="1800"/>
                      </a:pPr>
                      <a:r>
                        <a:rPr sz="2800" dirty="0">
                          <a:solidFill>
                            <a:srgbClr val="00264C"/>
                          </a:solidFill>
                          <a:latin typeface="Calibri"/>
                          <a:ea typeface="Calibri"/>
                          <a:cs typeface="Calibri"/>
                          <a:sym typeface="Calibri"/>
                        </a:rPr>
                        <a:t>15</a:t>
                      </a:r>
                    </a:p>
                  </a:txBody>
                  <a:tcPr marL="0" marR="0" marT="0" marB="0" anchor="ctr" horzOverflow="overflow">
                    <a:lnL w="28575">
                      <a:solidFill>
                        <a:srgbClr val="00264C"/>
                      </a:solidFill>
                    </a:lnL>
                    <a:lnR w="19050">
                      <a:solidFill>
                        <a:srgbClr val="00264C"/>
                      </a:solidFill>
                    </a:lnR>
                    <a:lnT w="19050">
                      <a:solidFill>
                        <a:srgbClr val="00264C"/>
                      </a:solidFill>
                    </a:lnT>
                    <a:lnB w="1905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31</a:t>
                      </a:r>
                    </a:p>
                  </a:txBody>
                  <a:tcPr marL="0" marR="0" marT="0" marB="0" anchor="ctr" horzOverflow="overflow">
                    <a:lnL w="19050">
                      <a:solidFill>
                        <a:srgbClr val="00264C"/>
                      </a:solidFill>
                    </a:lnL>
                    <a:lnR w="28575">
                      <a:solidFill>
                        <a:srgbClr val="00264C"/>
                      </a:solidFill>
                    </a:lnR>
                    <a:lnT w="19050">
                      <a:solidFill>
                        <a:srgbClr val="00264C"/>
                      </a:solidFill>
                    </a:lnT>
                    <a:lnB w="19050">
                      <a:solidFill>
                        <a:srgbClr val="00264C"/>
                      </a:solidFill>
                    </a:lnB>
                    <a:noFill/>
                  </a:tcPr>
                </a:tc>
                <a:extLst>
                  <a:ext uri="{0D108BD9-81ED-4DB2-BD59-A6C34878D82A}">
                    <a16:rowId xmlns:a16="http://schemas.microsoft.com/office/drawing/2014/main" val="10004"/>
                  </a:ext>
                </a:extLst>
              </a:tr>
              <a:tr h="377130">
                <a:tc>
                  <a:txBody>
                    <a:bodyPr/>
                    <a:lstStyle/>
                    <a:p>
                      <a:pPr defTabSz="914400">
                        <a:defRPr sz="1800"/>
                      </a:pPr>
                      <a:r>
                        <a:rPr sz="2800">
                          <a:solidFill>
                            <a:srgbClr val="00264C"/>
                          </a:solidFill>
                          <a:latin typeface="Calibri"/>
                          <a:ea typeface="Calibri"/>
                          <a:cs typeface="Calibri"/>
                          <a:sym typeface="Calibri"/>
                        </a:rPr>
                        <a:t>20</a:t>
                      </a:r>
                    </a:p>
                  </a:txBody>
                  <a:tcPr marL="0" marR="0" marT="0" marB="0" anchor="ctr" horzOverflow="overflow">
                    <a:lnL w="28575">
                      <a:solidFill>
                        <a:srgbClr val="00264C"/>
                      </a:solidFill>
                    </a:lnL>
                    <a:lnR w="19050">
                      <a:solidFill>
                        <a:srgbClr val="00264C"/>
                      </a:solidFill>
                    </a:lnR>
                    <a:lnT w="1905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29</a:t>
                      </a:r>
                    </a:p>
                  </a:txBody>
                  <a:tcPr marL="0" marR="0" marT="0" marB="0" anchor="ctr" horzOverflow="overflow">
                    <a:lnL w="19050">
                      <a:solidFill>
                        <a:srgbClr val="00264C"/>
                      </a:solidFill>
                    </a:lnL>
                    <a:lnR w="28575">
                      <a:solidFill>
                        <a:srgbClr val="00264C"/>
                      </a:solidFill>
                    </a:lnR>
                    <a:lnT w="19050">
                      <a:solidFill>
                        <a:srgbClr val="00264C"/>
                      </a:solidFill>
                    </a:lnT>
                    <a:lnB w="28575">
                      <a:solidFill>
                        <a:srgbClr val="00264C"/>
                      </a:solidFill>
                    </a:lnB>
                    <a:noFill/>
                  </a:tcPr>
                </a:tc>
                <a:extLst>
                  <a:ext uri="{0D108BD9-81ED-4DB2-BD59-A6C34878D82A}">
                    <a16:rowId xmlns:a16="http://schemas.microsoft.com/office/drawing/2014/main" val="10005"/>
                  </a:ext>
                </a:extLst>
              </a:tr>
              <a:tr h="165645">
                <a:tc>
                  <a:txBody>
                    <a:bodyPr/>
                    <a:lstStyle/>
                    <a:p>
                      <a:pPr defTabSz="914400">
                        <a:defRPr sz="1800"/>
                      </a:pPr>
                      <a:r>
                        <a:rPr sz="1000">
                          <a:latin typeface="Calibri"/>
                          <a:ea typeface="Calibri"/>
                          <a:cs typeface="Calibri"/>
                          <a:sym typeface="Calibri"/>
                        </a:rPr>
                        <a:t> </a:t>
                      </a:r>
                    </a:p>
                  </a:txBody>
                  <a:tcPr marL="0" marR="0" marT="0" marB="0" anchor="ctr" horzOverflow="overflow">
                    <a:lnT w="28575">
                      <a:solidFill>
                        <a:srgbClr val="00264C"/>
                      </a:solidFill>
                    </a:lnT>
                    <a:lnB w="28575">
                      <a:solidFill>
                        <a:srgbClr val="00264C"/>
                      </a:solidFill>
                    </a:lnB>
                    <a:noFill/>
                  </a:tcPr>
                </a:tc>
                <a:tc>
                  <a:txBody>
                    <a:bodyPr/>
                    <a:lstStyle/>
                    <a:p>
                      <a:pPr defTabSz="914400">
                        <a:defRPr sz="1800"/>
                      </a:pPr>
                      <a:r>
                        <a:rPr sz="1000">
                          <a:latin typeface="Calibri"/>
                          <a:ea typeface="Calibri"/>
                          <a:cs typeface="Calibri"/>
                          <a:sym typeface="Calibri"/>
                        </a:rPr>
                        <a:t> </a:t>
                      </a:r>
                    </a:p>
                  </a:txBody>
                  <a:tcPr marL="0" marR="0" marT="0" marB="0" anchor="ctr" horzOverflow="overflow">
                    <a:lnT w="28575">
                      <a:solidFill>
                        <a:srgbClr val="00264C"/>
                      </a:solidFill>
                    </a:lnT>
                    <a:lnB w="28575">
                      <a:solidFill>
                        <a:srgbClr val="00264C"/>
                      </a:solidFill>
                    </a:lnB>
                    <a:noFill/>
                  </a:tcPr>
                </a:tc>
                <a:extLst>
                  <a:ext uri="{0D108BD9-81ED-4DB2-BD59-A6C34878D82A}">
                    <a16:rowId xmlns:a16="http://schemas.microsoft.com/office/drawing/2014/main" val="10006"/>
                  </a:ext>
                </a:extLst>
              </a:tr>
              <a:tr h="407292">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28575">
                      <a:solidFill>
                        <a:srgbClr val="00264C"/>
                      </a:solidFill>
                    </a:lnL>
                    <a:lnR w="19050">
                      <a:solidFill>
                        <a:srgbClr val="00264C"/>
                      </a:solidFill>
                    </a:lnR>
                    <a:lnT w="28575">
                      <a:solidFill>
                        <a:srgbClr val="00264C"/>
                      </a:solidFill>
                    </a:lnT>
                    <a:lnB w="28575">
                      <a:solidFill>
                        <a:srgbClr val="00264C"/>
                      </a:solidFill>
                    </a:lnB>
                    <a:solidFill>
                      <a:srgbClr val="FFFFB8"/>
                    </a:solidFill>
                  </a:tcPr>
                </a:tc>
                <a:tc>
                  <a:txBody>
                    <a:bodyPr/>
                    <a:lstStyle/>
                    <a:p>
                      <a:pPr defTabSz="914400">
                        <a:defRPr sz="1800"/>
                      </a:pPr>
                      <a:r>
                        <a:rPr sz="2800">
                          <a:solidFill>
                            <a:srgbClr val="00264C"/>
                          </a:solidFill>
                          <a:latin typeface="Calibri"/>
                          <a:ea typeface="Calibri"/>
                          <a:cs typeface="Calibri"/>
                          <a:sym typeface="Calibri"/>
                        </a:rPr>
                        <a:t>36</a:t>
                      </a:r>
                    </a:p>
                  </a:txBody>
                  <a:tcPr marL="0" marR="0" marT="0" marB="0" anchor="ctr" horzOverflow="overflow">
                    <a:lnL w="19050">
                      <a:solidFill>
                        <a:srgbClr val="00264C"/>
                      </a:solidFill>
                    </a:lnL>
                    <a:lnR w="28575">
                      <a:solidFill>
                        <a:srgbClr val="00264C"/>
                      </a:solidFill>
                    </a:lnR>
                    <a:lnT w="28575">
                      <a:solidFill>
                        <a:srgbClr val="00264C"/>
                      </a:solidFill>
                    </a:lnT>
                    <a:lnB w="28575">
                      <a:solidFill>
                        <a:srgbClr val="00264C"/>
                      </a:solidFill>
                    </a:lnB>
                    <a:solidFill>
                      <a:srgbClr val="FFFFB8"/>
                    </a:solidFill>
                  </a:tcPr>
                </a:tc>
                <a:extLst>
                  <a:ext uri="{0D108BD9-81ED-4DB2-BD59-A6C34878D82A}">
                    <a16:rowId xmlns:a16="http://schemas.microsoft.com/office/drawing/2014/main" val="10007"/>
                  </a:ext>
                </a:extLst>
              </a:tr>
              <a:tr h="651321">
                <a:tc>
                  <a:txBody>
                    <a:bodyPr/>
                    <a:lstStyle/>
                    <a:p>
                      <a:pPr defTabSz="914400">
                        <a:defRPr sz="2800">
                          <a:solidFill>
                            <a:srgbClr val="00264C"/>
                          </a:solidFill>
                          <a:latin typeface="Calibri"/>
                          <a:ea typeface="Calibri"/>
                          <a:cs typeface="Calibri"/>
                          <a:sym typeface="Calibri"/>
                        </a:defRPr>
                      </a:pPr>
                      <a:endParaRPr/>
                    </a:p>
                  </a:txBody>
                  <a:tcPr marL="0" marR="0" marT="0" marB="0" anchor="ctr" horzOverflow="overflow">
                    <a:lnL w="28575">
                      <a:solidFill>
                        <a:srgbClr val="00264C"/>
                      </a:solidFill>
                    </a:lnL>
                    <a:lnR w="19050">
                      <a:solidFill>
                        <a:srgbClr val="00264C"/>
                      </a:solidFill>
                    </a:lnR>
                    <a:lnT w="28575">
                      <a:solidFill>
                        <a:srgbClr val="00264C"/>
                      </a:solidFill>
                    </a:lnT>
                    <a:lnB w="28575">
                      <a:solidFill>
                        <a:srgbClr val="00264C"/>
                      </a:solidFill>
                    </a:lnB>
                    <a:solidFill>
                      <a:srgbClr val="FFFFB8"/>
                    </a:solidFill>
                  </a:tcPr>
                </a:tc>
                <a:tc>
                  <a:txBody>
                    <a:bodyPr/>
                    <a:lstStyle/>
                    <a:p>
                      <a:pPr defTabSz="914400">
                        <a:defRPr sz="2800">
                          <a:solidFill>
                            <a:srgbClr val="00264C"/>
                          </a:solidFill>
                          <a:latin typeface="Calibri"/>
                          <a:ea typeface="Calibri"/>
                          <a:cs typeface="Calibri"/>
                          <a:sym typeface="Calibri"/>
                        </a:defRPr>
                      </a:pPr>
                      <a:endParaRPr dirty="0"/>
                    </a:p>
                  </a:txBody>
                  <a:tcPr marL="0" marR="0" marT="0" marB="0" anchor="ctr" horzOverflow="overflow">
                    <a:lnL w="19050">
                      <a:solidFill>
                        <a:srgbClr val="00264C"/>
                      </a:solidFill>
                    </a:lnL>
                    <a:lnR w="28575">
                      <a:solidFill>
                        <a:srgbClr val="00264C"/>
                      </a:solidFill>
                    </a:lnR>
                    <a:lnT w="28575">
                      <a:solidFill>
                        <a:srgbClr val="00264C"/>
                      </a:solidFill>
                    </a:lnT>
                    <a:lnB w="28575">
                      <a:solidFill>
                        <a:srgbClr val="00264C"/>
                      </a:solidFill>
                    </a:lnB>
                    <a:solidFill>
                      <a:srgbClr val="FFFFB8"/>
                    </a:solidFill>
                  </a:tcPr>
                </a:tc>
                <a:extLst>
                  <a:ext uri="{0D108BD9-81ED-4DB2-BD59-A6C34878D82A}">
                    <a16:rowId xmlns:a16="http://schemas.microsoft.com/office/drawing/2014/main" val="10008"/>
                  </a:ext>
                </a:extLst>
              </a:tr>
            </a:tbl>
          </a:graphicData>
        </a:graphic>
      </p:graphicFrame>
      <p:graphicFrame>
        <p:nvGraphicFramePr>
          <p:cNvPr id="320" name="Table"/>
          <p:cNvGraphicFramePr/>
          <p:nvPr/>
        </p:nvGraphicFramePr>
        <p:xfrm>
          <a:off x="4279900" y="2193875"/>
          <a:ext cx="7772400" cy="4419600"/>
        </p:xfrm>
        <a:graphic>
          <a:graphicData uri="http://schemas.openxmlformats.org/drawingml/2006/table">
            <a:tbl>
              <a:tblPr>
                <a:tableStyleId>{4C3C2611-4C71-4FC5-86AE-919BDF0F9419}</a:tableStyleId>
              </a:tblPr>
              <a:tblGrid>
                <a:gridCol w="149225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2120900">
                  <a:extLst>
                    <a:ext uri="{9D8B030D-6E8A-4147-A177-3AD203B41FA5}">
                      <a16:colId xmlns:a16="http://schemas.microsoft.com/office/drawing/2014/main" val="20002"/>
                    </a:ext>
                  </a:extLst>
                </a:gridCol>
                <a:gridCol w="1333500">
                  <a:extLst>
                    <a:ext uri="{9D8B030D-6E8A-4147-A177-3AD203B41FA5}">
                      <a16:colId xmlns:a16="http://schemas.microsoft.com/office/drawing/2014/main" val="20003"/>
                    </a:ext>
                  </a:extLst>
                </a:gridCol>
                <a:gridCol w="1492250">
                  <a:extLst>
                    <a:ext uri="{9D8B030D-6E8A-4147-A177-3AD203B41FA5}">
                      <a16:colId xmlns:a16="http://schemas.microsoft.com/office/drawing/2014/main" val="20004"/>
                    </a:ext>
                  </a:extLst>
                </a:gridCol>
              </a:tblGrid>
              <a:tr h="1104900">
                <a:tc>
                  <a:txBody>
                    <a:bodyPr/>
                    <a:lstStyle/>
                    <a:p>
                      <a:pPr defTabSz="914400">
                        <a:defRPr sz="2800">
                          <a:solidFill>
                            <a:srgbClr val="00264C"/>
                          </a:solidFill>
                          <a:latin typeface="Calibri"/>
                          <a:ea typeface="Calibri"/>
                          <a:cs typeface="Calibri"/>
                          <a:sym typeface="Calibri"/>
                        </a:defRPr>
                      </a:pPr>
                      <a:r>
                        <a:t>Cigs</a:t>
                      </a:r>
                      <a:r>
                        <a:rPr>
                          <a:latin typeface="Times New Roman"/>
                          <a:ea typeface="Times New Roman"/>
                          <a:cs typeface="Times New Roman"/>
                          <a:sym typeface="Times New Roman"/>
                        </a:rPr>
                        <a:t> </a:t>
                      </a:r>
                      <a:r>
                        <a:rPr>
                          <a:latin typeface="Cambria Math"/>
                          <a:ea typeface="Cambria Math"/>
                          <a:cs typeface="Cambria Math"/>
                          <a:sym typeface="Cambria Math"/>
                        </a:rPr>
                        <a:t>(X )</a:t>
                      </a:r>
                    </a:p>
                  </a:txBody>
                  <a:tcPr marL="0" marR="0" marT="0" marB="0" anchor="ctr" horzOverflow="overflow">
                    <a:lnL w="28575">
                      <a:solidFill>
                        <a:srgbClr val="00264C"/>
                      </a:solidFill>
                    </a:lnL>
                    <a:lnR w="12700">
                      <a:solidFill>
                        <a:srgbClr val="00264C"/>
                      </a:solidFill>
                    </a:lnR>
                    <a:lnT w="28575">
                      <a:solidFill>
                        <a:srgbClr val="00264C"/>
                      </a:solidFill>
                    </a:lnT>
                    <a:lnB w="28575">
                      <a:solidFill>
                        <a:srgbClr val="00264C"/>
                      </a:solidFill>
                    </a:lnB>
                  </a:tcPr>
                </a:tc>
                <a:tc>
                  <a:txBody>
                    <a:bodyPr/>
                    <a:lstStyle/>
                    <a:p>
                      <a:pPr defTabSz="914400">
                        <a:defRPr sz="1800"/>
                      </a:pPr>
                      <a:r>
                        <a:rPr sz="2800" i="1">
                          <a:solidFill>
                            <a:srgbClr val="00264C"/>
                          </a:solidFill>
                          <a:latin typeface="Times New Roman"/>
                          <a:ea typeface="Times New Roman"/>
                          <a:cs typeface="Times New Roman"/>
                          <a:sym typeface="Times New Roman"/>
                        </a:rPr>
                        <a:t> </a:t>
                      </a:r>
                    </a:p>
                  </a:txBody>
                  <a:tcPr marL="0" marR="0" marT="0" marB="0" anchor="ctr" horzOverflow="overflow">
                    <a:lnL w="12700">
                      <a:solidFill>
                        <a:srgbClr val="00264C"/>
                      </a:solidFill>
                    </a:lnL>
                    <a:lnR w="12700">
                      <a:solidFill>
                        <a:srgbClr val="00264C"/>
                      </a:solidFill>
                    </a:lnR>
                    <a:lnT w="28575">
                      <a:solidFill>
                        <a:srgbClr val="00264C"/>
                      </a:solidFill>
                    </a:lnT>
                    <a:lnB w="28575">
                      <a:solidFill>
                        <a:srgbClr val="00264C"/>
                      </a:solidFill>
                    </a:lnB>
                    <a:blipFill rotWithShape="1">
                      <a:blip r:embed="rId2"/>
                      <a:srcRect/>
                      <a:stretch>
                        <a:fillRect/>
                      </a:stretch>
                    </a:blipFill>
                  </a:tcPr>
                </a:tc>
                <a:tc>
                  <a:txBody>
                    <a:bodyPr/>
                    <a:lstStyle/>
                    <a:p>
                      <a:pPr defTabSz="914400">
                        <a:defRPr sz="1800"/>
                      </a:pPr>
                      <a:r>
                        <a:rPr sz="2800" i="1">
                          <a:solidFill>
                            <a:srgbClr val="00264C"/>
                          </a:solidFill>
                          <a:latin typeface="Times New Roman"/>
                          <a:ea typeface="Times New Roman"/>
                          <a:cs typeface="Times New Roman"/>
                          <a:sym typeface="Times New Roman"/>
                        </a:rPr>
                        <a:t> </a:t>
                      </a:r>
                    </a:p>
                  </a:txBody>
                  <a:tcPr marL="0" marR="0" marT="0" marB="0" anchor="ctr" horzOverflow="overflow">
                    <a:lnL w="12700">
                      <a:solidFill>
                        <a:srgbClr val="00264C"/>
                      </a:solidFill>
                    </a:lnL>
                    <a:lnR w="12700">
                      <a:solidFill>
                        <a:srgbClr val="00264C"/>
                      </a:solidFill>
                    </a:lnR>
                    <a:lnT w="28575">
                      <a:solidFill>
                        <a:srgbClr val="00264C"/>
                      </a:solidFill>
                    </a:lnT>
                    <a:lnB w="28575">
                      <a:solidFill>
                        <a:srgbClr val="00264C"/>
                      </a:solidFill>
                    </a:lnB>
                    <a:blipFill rotWithShape="1">
                      <a:blip r:embed="rId3"/>
                      <a:srcRect/>
                      <a:stretch>
                        <a:fillRect/>
                      </a:stretch>
                    </a:blipFill>
                  </a:tcPr>
                </a:tc>
                <a:tc>
                  <a:txBody>
                    <a:bodyPr/>
                    <a:lstStyle/>
                    <a:p>
                      <a:pPr algn="l" defTabSz="914400">
                        <a:defRPr sz="1800"/>
                      </a:pPr>
                      <a:r>
                        <a:rPr sz="2800" i="1">
                          <a:solidFill>
                            <a:srgbClr val="00264C"/>
                          </a:solidFill>
                          <a:latin typeface="Times New Roman"/>
                          <a:ea typeface="Times New Roman"/>
                          <a:cs typeface="Times New Roman"/>
                          <a:sym typeface="Times New Roman"/>
                        </a:rPr>
                        <a:t> </a:t>
                      </a:r>
                    </a:p>
                  </a:txBody>
                  <a:tcPr marL="0" marR="0" marT="0" marB="0" anchor="ctr" horzOverflow="overflow">
                    <a:lnL w="12700">
                      <a:solidFill>
                        <a:srgbClr val="00264C"/>
                      </a:solidFill>
                    </a:lnL>
                    <a:lnR w="12700">
                      <a:solidFill>
                        <a:srgbClr val="00264C"/>
                      </a:solidFill>
                    </a:lnR>
                    <a:lnT w="28575">
                      <a:solidFill>
                        <a:srgbClr val="00264C"/>
                      </a:solidFill>
                    </a:lnT>
                    <a:lnB w="28575">
                      <a:solidFill>
                        <a:srgbClr val="00264C"/>
                      </a:solidFill>
                    </a:lnB>
                    <a:blipFill rotWithShape="1">
                      <a:blip r:embed="rId4"/>
                      <a:srcRect/>
                      <a:stretch>
                        <a:fillRect/>
                      </a:stretch>
                    </a:blipFill>
                  </a:tcPr>
                </a:tc>
                <a:tc>
                  <a:txBody>
                    <a:bodyPr/>
                    <a:lstStyle/>
                    <a:p>
                      <a:pPr defTabSz="914400">
                        <a:defRPr sz="2800">
                          <a:solidFill>
                            <a:srgbClr val="00264C"/>
                          </a:solidFill>
                          <a:latin typeface="Calibri"/>
                          <a:ea typeface="Calibri"/>
                          <a:cs typeface="Calibri"/>
                          <a:sym typeface="Calibri"/>
                        </a:defRPr>
                      </a:pPr>
                      <a:r>
                        <a:t>Cap </a:t>
                      </a:r>
                      <a:r>
                        <a:rPr>
                          <a:latin typeface="Cambria Math"/>
                          <a:ea typeface="Cambria Math"/>
                          <a:cs typeface="Cambria Math"/>
                          <a:sym typeface="Cambria Math"/>
                        </a:rPr>
                        <a:t>(Y )</a:t>
                      </a:r>
                    </a:p>
                  </a:txBody>
                  <a:tcPr marL="0" marR="0" marT="0" marB="0" anchor="ctr" horzOverflow="overflow">
                    <a:lnL w="12700">
                      <a:solidFill>
                        <a:srgbClr val="00264C"/>
                      </a:solidFill>
                    </a:lnL>
                    <a:lnR w="28575">
                      <a:solidFill>
                        <a:srgbClr val="00264C"/>
                      </a:solidFill>
                    </a:lnR>
                    <a:lnT w="28575">
                      <a:solidFill>
                        <a:srgbClr val="00264C"/>
                      </a:solidFill>
                    </a:lnT>
                    <a:lnB w="28575">
                      <a:solidFill>
                        <a:srgbClr val="00264C"/>
                      </a:solidFill>
                    </a:lnB>
                  </a:tcPr>
                </a:tc>
                <a:extLst>
                  <a:ext uri="{0D108BD9-81ED-4DB2-BD59-A6C34878D82A}">
                    <a16:rowId xmlns:a16="http://schemas.microsoft.com/office/drawing/2014/main" val="10000"/>
                  </a:ext>
                </a:extLst>
              </a:tr>
              <a:tr h="587375">
                <a:tc>
                  <a:txBody>
                    <a:bodyPr/>
                    <a:lstStyle/>
                    <a:p>
                      <a:pPr defTabSz="914400">
                        <a:defRPr sz="1800"/>
                      </a:pPr>
                      <a:r>
                        <a:rPr sz="2800">
                          <a:solidFill>
                            <a:srgbClr val="00264C"/>
                          </a:solidFill>
                          <a:latin typeface="Calibri"/>
                          <a:ea typeface="Calibri"/>
                          <a:cs typeface="Calibri"/>
                          <a:sym typeface="Calibri"/>
                        </a:rPr>
                        <a:t>0</a:t>
                      </a:r>
                    </a:p>
                  </a:txBody>
                  <a:tcPr marL="0" marR="0" marT="0" marB="0" anchor="ctr" horzOverflow="overflow">
                    <a:lnL w="28575">
                      <a:solidFill>
                        <a:srgbClr val="00264C"/>
                      </a:solidFill>
                    </a:lnL>
                    <a:lnR w="12700">
                      <a:solidFill>
                        <a:srgbClr val="00264C"/>
                      </a:solidFill>
                    </a:lnR>
                    <a:lnT w="28575">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12700">
                      <a:solidFill>
                        <a:srgbClr val="00264C"/>
                      </a:solidFill>
                    </a:lnL>
                    <a:lnR w="12700">
                      <a:solidFill>
                        <a:srgbClr val="00264C"/>
                      </a:solidFill>
                    </a:lnR>
                    <a:lnT w="28575">
                      <a:solidFill>
                        <a:srgbClr val="00264C"/>
                      </a:solidFill>
                    </a:lnT>
                    <a:lnB w="12700">
                      <a:solidFill>
                        <a:srgbClr val="00264C"/>
                      </a:solidFill>
                    </a:lnB>
                    <a:noFill/>
                  </a:tcPr>
                </a:tc>
                <a:tc>
                  <a:txBody>
                    <a:bodyPr/>
                    <a:lstStyle/>
                    <a:p>
                      <a:pPr defTabSz="914400">
                        <a:defRPr sz="1800"/>
                      </a:pPr>
                      <a:r>
                        <a:rPr sz="2800" dirty="0">
                          <a:solidFill>
                            <a:srgbClr val="00264C"/>
                          </a:solidFill>
                          <a:latin typeface="Calibri"/>
                          <a:ea typeface="Calibri"/>
                          <a:cs typeface="Calibri"/>
                          <a:sym typeface="Calibri"/>
                        </a:rPr>
                        <a:t>-90</a:t>
                      </a:r>
                    </a:p>
                  </a:txBody>
                  <a:tcPr marL="0" marR="0" marT="0" marB="0" anchor="ctr" horzOverflow="overflow">
                    <a:lnL w="12700">
                      <a:solidFill>
                        <a:srgbClr val="00264C"/>
                      </a:solidFill>
                    </a:lnL>
                    <a:lnR w="12700">
                      <a:solidFill>
                        <a:srgbClr val="00264C"/>
                      </a:solidFill>
                    </a:lnR>
                    <a:lnT w="28575">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9</a:t>
                      </a:r>
                    </a:p>
                  </a:txBody>
                  <a:tcPr marL="0" marR="0" marT="0" marB="0" anchor="ctr" horzOverflow="overflow">
                    <a:lnL w="12700">
                      <a:solidFill>
                        <a:srgbClr val="00264C"/>
                      </a:solidFill>
                    </a:lnL>
                    <a:lnR w="12700">
                      <a:solidFill>
                        <a:srgbClr val="00264C"/>
                      </a:solidFill>
                    </a:lnR>
                    <a:lnT w="28575">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45</a:t>
                      </a:r>
                    </a:p>
                  </a:txBody>
                  <a:tcPr marL="0" marR="0" marT="0" marB="0" anchor="ctr" horzOverflow="overflow">
                    <a:lnL w="12700">
                      <a:solidFill>
                        <a:srgbClr val="00264C"/>
                      </a:solidFill>
                    </a:lnL>
                    <a:lnR w="28575">
                      <a:solidFill>
                        <a:srgbClr val="00264C"/>
                      </a:solidFill>
                    </a:lnR>
                    <a:lnT w="28575">
                      <a:solidFill>
                        <a:srgbClr val="00264C"/>
                      </a:solidFill>
                    </a:lnT>
                    <a:lnB w="12700">
                      <a:solidFill>
                        <a:srgbClr val="00264C"/>
                      </a:solidFill>
                    </a:lnB>
                    <a:noFill/>
                  </a:tcPr>
                </a:tc>
                <a:extLst>
                  <a:ext uri="{0D108BD9-81ED-4DB2-BD59-A6C34878D82A}">
                    <a16:rowId xmlns:a16="http://schemas.microsoft.com/office/drawing/2014/main" val="10001"/>
                  </a:ext>
                </a:extLst>
              </a:tr>
              <a:tr h="533400">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-30</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6</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42</a:t>
                      </a:r>
                    </a:p>
                  </a:txBody>
                  <a:tcPr marL="0" marR="0" marT="0" marB="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2"/>
                  </a:ext>
                </a:extLst>
              </a:tr>
              <a:tr h="533400">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0</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0</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33</a:t>
                      </a:r>
                    </a:p>
                  </a:txBody>
                  <a:tcPr marL="0" marR="0" marT="0" marB="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3"/>
                  </a:ext>
                </a:extLst>
              </a:tr>
              <a:tr h="533400">
                <a:tc>
                  <a:txBody>
                    <a:bodyPr/>
                    <a:lstStyle/>
                    <a:p>
                      <a:pPr defTabSz="914400">
                        <a:defRPr sz="1800"/>
                      </a:pPr>
                      <a:r>
                        <a:rPr sz="2800">
                          <a:solidFill>
                            <a:srgbClr val="00264C"/>
                          </a:solidFill>
                          <a:latin typeface="Calibri"/>
                          <a:ea typeface="Calibri"/>
                          <a:cs typeface="Calibri"/>
                          <a:sym typeface="Calibri"/>
                        </a:rPr>
                        <a:t>15</a:t>
                      </a:r>
                    </a:p>
                  </a:txBody>
                  <a:tcPr marL="0" marR="0" marT="0" marB="0" anchor="ctr"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-25</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31</a:t>
                      </a:r>
                    </a:p>
                  </a:txBody>
                  <a:tcPr marL="0" marR="0" marT="0" marB="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4"/>
                  </a:ext>
                </a:extLst>
              </a:tr>
              <a:tr h="533400">
                <a:tc>
                  <a:txBody>
                    <a:bodyPr/>
                    <a:lstStyle/>
                    <a:p>
                      <a:pPr defTabSz="914400">
                        <a:defRPr sz="1800"/>
                      </a:pPr>
                      <a:r>
                        <a:rPr sz="2800">
                          <a:solidFill>
                            <a:srgbClr val="00264C"/>
                          </a:solidFill>
                          <a:latin typeface="Calibri"/>
                          <a:ea typeface="Calibri"/>
                          <a:cs typeface="Calibri"/>
                          <a:sym typeface="Calibri"/>
                        </a:rPr>
                        <a:t>20</a:t>
                      </a:r>
                    </a:p>
                  </a:txBody>
                  <a:tcPr marL="0" marR="0" marT="0" marB="0" anchor="ctr" horzOverflow="overflow">
                    <a:lnL w="28575">
                      <a:solidFill>
                        <a:srgbClr val="00264C"/>
                      </a:solidFill>
                    </a:lnL>
                    <a:lnR w="12700">
                      <a:solidFill>
                        <a:srgbClr val="00264C"/>
                      </a:solidFill>
                    </a:lnR>
                    <a:lnT w="1270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12700">
                      <a:solidFill>
                        <a:srgbClr val="00264C"/>
                      </a:solidFill>
                    </a:lnL>
                    <a:lnR w="12700">
                      <a:solidFill>
                        <a:srgbClr val="00264C"/>
                      </a:solidFill>
                    </a:lnR>
                    <a:lnT w="1270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-70</a:t>
                      </a:r>
                    </a:p>
                  </a:txBody>
                  <a:tcPr marL="0" marR="0" marT="0" marB="0" anchor="ctr" horzOverflow="overflow">
                    <a:lnL w="12700">
                      <a:solidFill>
                        <a:srgbClr val="00264C"/>
                      </a:solidFill>
                    </a:lnL>
                    <a:lnR w="12700">
                      <a:solidFill>
                        <a:srgbClr val="00264C"/>
                      </a:solidFill>
                    </a:lnR>
                    <a:lnT w="1270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-7</a:t>
                      </a:r>
                    </a:p>
                  </a:txBody>
                  <a:tcPr marL="0" marR="0" marT="0" marB="0" anchor="ctr" horzOverflow="overflow">
                    <a:lnL w="12700">
                      <a:solidFill>
                        <a:srgbClr val="00264C"/>
                      </a:solidFill>
                    </a:lnL>
                    <a:lnR w="12700">
                      <a:solidFill>
                        <a:srgbClr val="00264C"/>
                      </a:solidFill>
                    </a:lnR>
                    <a:lnT w="1270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29</a:t>
                      </a:r>
                    </a:p>
                  </a:txBody>
                  <a:tcPr marL="0" marR="0" marT="0" marB="0" anchor="ctr" horzOverflow="overflow">
                    <a:lnL w="12700">
                      <a:solidFill>
                        <a:srgbClr val="00264C"/>
                      </a:solidFill>
                    </a:lnL>
                    <a:lnR w="28575">
                      <a:solidFill>
                        <a:srgbClr val="00264C"/>
                      </a:solidFill>
                    </a:lnR>
                    <a:lnT w="12700">
                      <a:solidFill>
                        <a:srgbClr val="00264C"/>
                      </a:solidFill>
                    </a:lnT>
                    <a:lnB w="28575">
                      <a:solidFill>
                        <a:srgbClr val="00264C"/>
                      </a:solidFill>
                    </a:lnB>
                    <a:noFill/>
                  </a:tcPr>
                </a:tc>
                <a:extLst>
                  <a:ext uri="{0D108BD9-81ED-4DB2-BD59-A6C34878D82A}">
                    <a16:rowId xmlns:a16="http://schemas.microsoft.com/office/drawing/2014/main" val="10005"/>
                  </a:ext>
                </a:extLst>
              </a:tr>
              <a:tr h="593725">
                <a:tc gridSpan="2">
                  <a:txBody>
                    <a:bodyPr/>
                    <a:lstStyle/>
                    <a:p>
                      <a:pPr algn="r" defTabSz="914400">
                        <a:defRPr sz="2800">
                          <a:solidFill>
                            <a:srgbClr val="00264C"/>
                          </a:solidFill>
                          <a:latin typeface="Calibri"/>
                          <a:ea typeface="Calibri"/>
                          <a:cs typeface="Calibri"/>
                          <a:sym typeface="Calibri"/>
                        </a:defRPr>
                      </a:pPr>
                      <a:endParaRPr/>
                    </a:p>
                  </a:txBody>
                  <a:tcPr marL="0" marR="0" marT="0" marB="0" anchor="ctr" horzOverflow="overflow">
                    <a:lnR w="28575">
                      <a:solidFill>
                        <a:srgbClr val="00264C"/>
                      </a:solidFill>
                    </a:lnR>
                    <a:lnT w="28575">
                      <a:solidFill>
                        <a:srgbClr val="00264C"/>
                      </a:solidFill>
                    </a:lnT>
                    <a:noFill/>
                  </a:tcPr>
                </a:tc>
                <a:tc hMerge="1">
                  <a:txBody>
                    <a:bodyPr/>
                    <a:lstStyle/>
                    <a:p>
                      <a:endParaRPr lang="en-US"/>
                    </a:p>
                  </a:txBody>
                  <a:tcPr/>
                </a:tc>
                <a:tc>
                  <a:txBody>
                    <a:bodyPr/>
                    <a:lstStyle/>
                    <a:p>
                      <a:pPr defTabSz="914400">
                        <a:defRPr sz="3200">
                          <a:solidFill>
                            <a:srgbClr val="00264C"/>
                          </a:solidFill>
                          <a:latin typeface="Cambria"/>
                          <a:ea typeface="Cambria"/>
                          <a:cs typeface="Cambria"/>
                          <a:sym typeface="Cambria"/>
                        </a:defRPr>
                      </a:pPr>
                      <a:r>
                        <a:rPr dirty="0"/>
                        <a:t>∑= </a:t>
                      </a:r>
                      <a:r>
                        <a:rPr dirty="0">
                          <a:solidFill>
                            <a:srgbClr val="FF0000"/>
                          </a:solidFill>
                        </a:rPr>
                        <a:t>-</a:t>
                      </a:r>
                      <a:r>
                        <a:rPr dirty="0">
                          <a:solidFill>
                            <a:srgbClr val="FF0000"/>
                          </a:solidFill>
                          <a:latin typeface="Calibri"/>
                          <a:ea typeface="Calibri"/>
                          <a:cs typeface="Calibri"/>
                          <a:sym typeface="Calibri"/>
                        </a:rPr>
                        <a:t>215</a:t>
                      </a:r>
                    </a:p>
                  </a:txBody>
                  <a:tcPr marL="0" marR="0" marT="0" marB="0" horzOverflow="overflow">
                    <a:lnL w="28575">
                      <a:solidFill>
                        <a:srgbClr val="00264C"/>
                      </a:solidFill>
                    </a:lnL>
                    <a:lnR w="28575">
                      <a:solidFill>
                        <a:srgbClr val="00264C"/>
                      </a:solidFill>
                    </a:lnR>
                    <a:lnT w="28575">
                      <a:solidFill>
                        <a:srgbClr val="00264C"/>
                      </a:solidFill>
                    </a:lnT>
                    <a:lnB w="28575">
                      <a:solidFill>
                        <a:srgbClr val="00264C"/>
                      </a:solidFill>
                    </a:lnB>
                    <a:solidFill>
                      <a:srgbClr val="FFFFB8"/>
                    </a:solidFill>
                  </a:tcPr>
                </a:tc>
                <a:tc gridSpan="2">
                  <a:txBody>
                    <a:bodyPr/>
                    <a:lstStyle/>
                    <a:p>
                      <a:pPr algn="r" defTabSz="914400">
                        <a:defRPr sz="2800">
                          <a:solidFill>
                            <a:srgbClr val="00264C"/>
                          </a:solidFill>
                          <a:latin typeface="Calibri"/>
                          <a:ea typeface="Calibri"/>
                          <a:cs typeface="Calibri"/>
                          <a:sym typeface="Calibri"/>
                        </a:defRPr>
                      </a:pPr>
                      <a:endParaRPr dirty="0"/>
                    </a:p>
                  </a:txBody>
                  <a:tcPr marL="0" marR="0" marT="0" marB="0" anchor="ctr" horzOverflow="overflow">
                    <a:lnL w="28575">
                      <a:solidFill>
                        <a:srgbClr val="00264C"/>
                      </a:solidFill>
                    </a:lnL>
                    <a:lnT w="28575">
                      <a:solidFill>
                        <a:srgbClr val="00264C"/>
                      </a:solidFill>
                    </a:lnT>
                    <a:noFill/>
                  </a:tcPr>
                </a:tc>
                <a:tc hMerge="1">
                  <a:txBody>
                    <a:bodyPr/>
                    <a:lstStyle/>
                    <a:p>
                      <a:endParaRPr lang="en-US"/>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321" name="Equation"/>
              <p:cNvSpPr txBox="1"/>
              <p:nvPr/>
            </p:nvSpPr>
            <p:spPr>
              <a:xfrm>
                <a:off x="1949049" y="6137951"/>
                <a:ext cx="196292" cy="319431"/>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sz="2400" i="1">
                              <a:solidFill>
                                <a:srgbClr val="000000"/>
                              </a:solidFill>
                              <a:latin typeface="Cambria Math" panose="02040503050406030204" pitchFamily="18" charset="0"/>
                            </a:rPr>
                          </m:ctrlPr>
                        </m:fPr>
                        <m:num/>
                        <m:den>
                          <m:r>
                            <a:rPr sz="2400" i="1">
                              <a:solidFill>
                                <a:srgbClr val="000000"/>
                              </a:solidFill>
                              <a:latin typeface="Cambria Math" panose="02040503050406030204" pitchFamily="18" charset="0"/>
                            </a:rPr>
                            <m:t>𝑥</m:t>
                          </m:r>
                        </m:den>
                      </m:f>
                    </m:oMath>
                  </m:oMathPara>
                </a14:m>
                <a:endParaRPr sz="2400"/>
              </a:p>
            </p:txBody>
          </p:sp>
        </mc:Choice>
        <mc:Fallback xmlns="">
          <p:sp>
            <p:nvSpPr>
              <p:cNvPr id="321" name="Equation"/>
              <p:cNvSpPr txBox="1">
                <a:spLocks noRot="1" noChangeAspect="1" noMove="1" noResize="1" noEditPoints="1" noAdjustHandles="1" noChangeArrowheads="1" noChangeShapeType="1" noTextEdit="1"/>
              </p:cNvSpPr>
              <p:nvPr/>
            </p:nvSpPr>
            <p:spPr>
              <a:xfrm>
                <a:off x="1949049" y="6137951"/>
                <a:ext cx="196292" cy="319431"/>
              </a:xfrm>
              <a:prstGeom prst="rect">
                <a:avLst/>
              </a:prstGeom>
              <a:blipFill>
                <a:blip r:embed="rId5"/>
                <a:stretch>
                  <a:fillRect l="-3125" r="-43750" b="-126923"/>
                </a:stretch>
              </a:blipFill>
              <a:ln w="12700">
                <a:miter lim="400000"/>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2" name="Equation"/>
              <p:cNvSpPr txBox="1"/>
              <p:nvPr/>
            </p:nvSpPr>
            <p:spPr>
              <a:xfrm>
                <a:off x="2974301" y="6108233"/>
                <a:ext cx="196292" cy="378867"/>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sz="2400" i="1">
                              <a:solidFill>
                                <a:srgbClr val="000000"/>
                              </a:solidFill>
                              <a:latin typeface="Cambria Math" panose="02040503050406030204" pitchFamily="18" charset="0"/>
                            </a:rPr>
                          </m:ctrlPr>
                        </m:fPr>
                        <m:num/>
                        <m:den>
                          <m:r>
                            <a:rPr sz="2400" i="1">
                              <a:solidFill>
                                <a:srgbClr val="000000"/>
                              </a:solidFill>
                              <a:latin typeface="Cambria Math" panose="02040503050406030204" pitchFamily="18" charset="0"/>
                            </a:rPr>
                            <m:t>𝑦</m:t>
                          </m:r>
                        </m:den>
                      </m:f>
                    </m:oMath>
                  </m:oMathPara>
                </a14:m>
                <a:endParaRPr sz="2400"/>
              </a:p>
            </p:txBody>
          </p:sp>
        </mc:Choice>
        <mc:Fallback xmlns="">
          <p:sp>
            <p:nvSpPr>
              <p:cNvPr id="322" name="Equation"/>
              <p:cNvSpPr txBox="1">
                <a:spLocks noRot="1" noChangeAspect="1" noMove="1" noResize="1" noEditPoints="1" noAdjustHandles="1" noChangeArrowheads="1" noChangeShapeType="1" noTextEdit="1"/>
              </p:cNvSpPr>
              <p:nvPr/>
            </p:nvSpPr>
            <p:spPr>
              <a:xfrm>
                <a:off x="2974301" y="6108233"/>
                <a:ext cx="196292" cy="378867"/>
              </a:xfrm>
              <a:prstGeom prst="rect">
                <a:avLst/>
              </a:prstGeom>
              <a:blipFill>
                <a:blip r:embed="rId6"/>
                <a:stretch>
                  <a:fillRect l="-3125" r="-43750" b="-106452"/>
                </a:stretch>
              </a:blipFill>
              <a:ln w="12700">
                <a:miter lim="400000"/>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3" name="Equation"/>
              <p:cNvSpPr txBox="1"/>
              <p:nvPr/>
            </p:nvSpPr>
            <p:spPr>
              <a:xfrm>
                <a:off x="3868369" y="7251622"/>
                <a:ext cx="6834401" cy="106192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900" i="1">
                          <a:solidFill>
                            <a:srgbClr val="000000"/>
                          </a:solidFill>
                          <a:latin typeface="Cambria Math" panose="02040503050406030204" pitchFamily="18" charset="0"/>
                        </a:rPr>
                        <m:t>𝑐𝑜𝑣</m:t>
                      </m:r>
                      <m:r>
                        <a:rPr sz="3900" i="1">
                          <a:solidFill>
                            <a:srgbClr val="000000"/>
                          </a:solidFill>
                          <a:latin typeface="Cambria Math" panose="02040503050406030204" pitchFamily="18" charset="0"/>
                        </a:rPr>
                        <m:t>(</m:t>
                      </m:r>
                      <m:r>
                        <a:rPr sz="3900" i="1">
                          <a:solidFill>
                            <a:srgbClr val="000000"/>
                          </a:solidFill>
                          <a:latin typeface="Cambria Math" panose="02040503050406030204" pitchFamily="18" charset="0"/>
                        </a:rPr>
                        <m:t>𝑥</m:t>
                      </m:r>
                      <m:r>
                        <a:rPr sz="3900" i="1">
                          <a:solidFill>
                            <a:srgbClr val="000000"/>
                          </a:solidFill>
                          <a:latin typeface="Cambria Math" panose="02040503050406030204" pitchFamily="18" charset="0"/>
                        </a:rPr>
                        <m:t>,</m:t>
                      </m:r>
                      <m:r>
                        <a:rPr sz="3900" i="1">
                          <a:solidFill>
                            <a:srgbClr val="000000"/>
                          </a:solidFill>
                          <a:latin typeface="Cambria Math" panose="02040503050406030204" pitchFamily="18" charset="0"/>
                        </a:rPr>
                        <m:t>𝑦</m:t>
                      </m:r>
                      <m:r>
                        <a:rPr sz="3900" i="1">
                          <a:solidFill>
                            <a:srgbClr val="000000"/>
                          </a:solidFill>
                          <a:latin typeface="Cambria Math" panose="02040503050406030204" pitchFamily="18" charset="0"/>
                        </a:rPr>
                        <m:t>)=</m:t>
                      </m:r>
                      <m:f>
                        <m:fPr>
                          <m:ctrlPr>
                            <a:rPr sz="3900" i="1">
                              <a:solidFill>
                                <a:srgbClr val="000000"/>
                              </a:solidFill>
                              <a:latin typeface="Cambria Math" panose="02040503050406030204" pitchFamily="18" charset="0"/>
                            </a:rPr>
                          </m:ctrlPr>
                        </m:fPr>
                        <m:num>
                          <m:r>
                            <a:rPr sz="3900" i="1">
                              <a:solidFill>
                                <a:srgbClr val="000000"/>
                              </a:solidFill>
                              <a:latin typeface="Cambria Math" panose="02040503050406030204" pitchFamily="18" charset="0"/>
                            </a:rPr>
                            <m:t>−215</m:t>
                          </m:r>
                        </m:num>
                        <m:den>
                          <m:r>
                            <a:rPr sz="3900" i="1">
                              <a:solidFill>
                                <a:srgbClr val="000000"/>
                              </a:solidFill>
                              <a:latin typeface="Cambria Math" panose="02040503050406030204" pitchFamily="18" charset="0"/>
                            </a:rPr>
                            <m:t>4</m:t>
                          </m:r>
                        </m:den>
                      </m:f>
                      <m:r>
                        <a:rPr sz="3900" i="1">
                          <a:solidFill>
                            <a:srgbClr val="000000"/>
                          </a:solidFill>
                          <a:latin typeface="Cambria Math" panose="02040503050406030204" pitchFamily="18" charset="0"/>
                        </a:rPr>
                        <m:t>=−53.75=</m:t>
                      </m:r>
                      <m:sSub>
                        <m:sSubPr>
                          <m:ctrlPr>
                            <a:rPr sz="3900" i="1">
                              <a:solidFill>
                                <a:srgbClr val="000000"/>
                              </a:solidFill>
                              <a:latin typeface="Cambria Math" panose="02040503050406030204" pitchFamily="18" charset="0"/>
                            </a:rPr>
                          </m:ctrlPr>
                        </m:sSubPr>
                        <m:e>
                          <m:r>
                            <a:rPr sz="3900" i="1">
                              <a:solidFill>
                                <a:srgbClr val="000000"/>
                              </a:solidFill>
                              <a:latin typeface="Cambria Math" panose="02040503050406030204" pitchFamily="18" charset="0"/>
                            </a:rPr>
                            <m:t>𝑆</m:t>
                          </m:r>
                        </m:e>
                        <m:sub>
                          <m:r>
                            <a:rPr sz="3900" i="1">
                              <a:solidFill>
                                <a:srgbClr val="000000"/>
                              </a:solidFill>
                              <a:latin typeface="Cambria Math" panose="02040503050406030204" pitchFamily="18" charset="0"/>
                            </a:rPr>
                            <m:t>𝑥𝑦</m:t>
                          </m:r>
                        </m:sub>
                      </m:sSub>
                    </m:oMath>
                  </m:oMathPara>
                </a14:m>
                <a:endParaRPr sz="3900"/>
              </a:p>
            </p:txBody>
          </p:sp>
        </mc:Choice>
        <mc:Fallback xmlns="">
          <p:sp>
            <p:nvSpPr>
              <p:cNvPr id="323" name="Equation"/>
              <p:cNvSpPr txBox="1">
                <a:spLocks noRot="1" noChangeAspect="1" noMove="1" noResize="1" noEditPoints="1" noAdjustHandles="1" noChangeArrowheads="1" noChangeShapeType="1" noTextEdit="1"/>
              </p:cNvSpPr>
              <p:nvPr/>
            </p:nvSpPr>
            <p:spPr>
              <a:xfrm>
                <a:off x="3868369" y="7251622"/>
                <a:ext cx="6834401" cy="1061924"/>
              </a:xfrm>
              <a:prstGeom prst="rect">
                <a:avLst/>
              </a:prstGeom>
              <a:blipFill>
                <a:blip r:embed="rId7"/>
                <a:stretch>
                  <a:fillRect r="-6869" b="-5747"/>
                </a:stretch>
              </a:blipFill>
              <a:ln w="12700">
                <a:miter lim="400000"/>
              </a:ln>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115E7C1A-7385-4B29-84B6-701FB114DAF3}"/>
              </a:ext>
            </a:extLst>
          </p:cNvPr>
          <p:cNvSpPr>
            <a:spLocks noGrp="1"/>
          </p:cNvSpPr>
          <p:nvPr>
            <p:ph type="sldNum" sz="quarter" idx="2"/>
          </p:nvPr>
        </p:nvSpPr>
        <p:spPr/>
        <p:txBody>
          <a:bodyPr/>
          <a:lstStyle/>
          <a:p>
            <a:fld id="{86CB4B4D-7CA3-9044-876B-883B54F8677D}" type="slidenum">
              <a:rPr lang="en-IN" smtClean="0"/>
              <a:t>7</a:t>
            </a:fld>
            <a:endParaRPr lang="en-IN"/>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orrelation (rxy)"/>
          <p:cNvSpPr txBox="1">
            <a:spLocks noGrp="1"/>
          </p:cNvSpPr>
          <p:nvPr>
            <p:ph type="title"/>
          </p:nvPr>
        </p:nvSpPr>
        <p:spPr>
          <a:xfrm>
            <a:off x="695739" y="447049"/>
            <a:ext cx="7943893" cy="944430"/>
          </a:xfrm>
          <a:prstGeom prst="rect">
            <a:avLst/>
          </a:prstGeom>
        </p:spPr>
        <p:txBody>
          <a:bodyPr/>
          <a:lstStyle/>
          <a:p>
            <a:pPr>
              <a:defRPr sz="5000">
                <a:solidFill>
                  <a:srgbClr val="170981"/>
                </a:solidFill>
              </a:defRPr>
            </a:pPr>
            <a:r>
              <a:rPr b="1" dirty="0">
                <a:latin typeface="Calibri" panose="020F0502020204030204" pitchFamily="34" charset="0"/>
                <a:cs typeface="Calibri" panose="020F0502020204030204" pitchFamily="34" charset="0"/>
              </a:rPr>
              <a:t>Correlation (</a:t>
            </a:r>
            <a:r>
              <a:rPr b="1" dirty="0" err="1">
                <a:latin typeface="Calibri" panose="020F0502020204030204" pitchFamily="34" charset="0"/>
                <a:cs typeface="Calibri" panose="020F0502020204030204" pitchFamily="34" charset="0"/>
              </a:rPr>
              <a:t>r</a:t>
            </a:r>
            <a:r>
              <a:rPr b="1" baseline="-5999" dirty="0" err="1">
                <a:latin typeface="Calibri" panose="020F0502020204030204" pitchFamily="34" charset="0"/>
                <a:cs typeface="Calibri" panose="020F0502020204030204" pitchFamily="34" charset="0"/>
              </a:rPr>
              <a:t>xy</a:t>
            </a:r>
            <a:r>
              <a:rPr b="1" dirty="0">
                <a:latin typeface="Calibri" panose="020F0502020204030204" pitchFamily="34" charset="0"/>
                <a:cs typeface="Calibri" panose="020F0502020204030204" pitchFamily="34" charset="0"/>
              </a:rPr>
              <a:t>)</a:t>
            </a:r>
          </a:p>
        </p:txBody>
      </p:sp>
      <p:sp>
        <p:nvSpPr>
          <p:cNvPr id="326" name="Show whether and how strongly pairs of variables are related…"/>
          <p:cNvSpPr txBox="1"/>
          <p:nvPr/>
        </p:nvSpPr>
        <p:spPr>
          <a:xfrm>
            <a:off x="278295" y="2545053"/>
            <a:ext cx="12026347" cy="5513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latin typeface="Calibri" panose="020F0502020204030204" pitchFamily="34" charset="0"/>
                <a:cs typeface="Calibri" panose="020F0502020204030204" pitchFamily="34" charset="0"/>
              </a:rPr>
              <a:t>Show whether and how strongly pairs of variables are related</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latin typeface="Calibri" panose="020F0502020204030204" pitchFamily="34" charset="0"/>
                <a:cs typeface="Calibri" panose="020F0502020204030204" pitchFamily="34" charset="0"/>
              </a:rPr>
              <a:t>The main result of a correlation is called the </a:t>
            </a:r>
            <a:r>
              <a:rPr dirty="0">
                <a:solidFill>
                  <a:schemeClr val="accent5">
                    <a:hueOff val="-82419"/>
                    <a:satOff val="-9513"/>
                    <a:lumOff val="-16343"/>
                  </a:schemeClr>
                </a:solidFill>
                <a:latin typeface="Calibri" panose="020F0502020204030204" pitchFamily="34" charset="0"/>
                <a:cs typeface="Calibri" panose="020F0502020204030204" pitchFamily="34" charset="0"/>
              </a:rPr>
              <a:t>correlation coefficient </a:t>
            </a:r>
            <a:r>
              <a:rPr dirty="0">
                <a:latin typeface="Calibri" panose="020F0502020204030204" pitchFamily="34" charset="0"/>
                <a:cs typeface="Calibri" panose="020F0502020204030204" pitchFamily="34" charset="0"/>
              </a:rPr>
              <a:t>(or “r")</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latin typeface="Calibri" panose="020F0502020204030204" pitchFamily="34" charset="0"/>
                <a:cs typeface="Calibri" panose="020F0502020204030204" pitchFamily="34" charset="0"/>
              </a:rPr>
              <a:t>It ranges from </a:t>
            </a:r>
            <a:r>
              <a:rPr dirty="0">
                <a:solidFill>
                  <a:schemeClr val="accent6">
                    <a:hueOff val="-146070"/>
                    <a:satOff val="-10048"/>
                    <a:lumOff val="-30626"/>
                  </a:schemeClr>
                </a:solidFill>
                <a:latin typeface="Calibri" panose="020F0502020204030204" pitchFamily="34" charset="0"/>
                <a:cs typeface="Calibri" panose="020F0502020204030204" pitchFamily="34" charset="0"/>
              </a:rPr>
              <a:t>-1  to 1</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solidFill>
                  <a:srgbClr val="0433FF"/>
                </a:solidFill>
                <a:latin typeface="Calibri" panose="020F0502020204030204" pitchFamily="34" charset="0"/>
                <a:cs typeface="Calibri" panose="020F0502020204030204" pitchFamily="34" charset="0"/>
              </a:rPr>
              <a:t>The closer r is to +1 or -1</a:t>
            </a:r>
            <a:r>
              <a:rPr dirty="0">
                <a:latin typeface="Calibri" panose="020F0502020204030204" pitchFamily="34" charset="0"/>
                <a:cs typeface="Calibri" panose="020F0502020204030204" pitchFamily="34" charset="0"/>
              </a:rPr>
              <a:t>, the more closely the two variables are related.</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solidFill>
                  <a:srgbClr val="FF40FF"/>
                </a:solidFill>
                <a:latin typeface="Calibri" panose="020F0502020204030204" pitchFamily="34" charset="0"/>
                <a:cs typeface="Calibri" panose="020F0502020204030204" pitchFamily="34" charset="0"/>
              </a:rPr>
              <a:t>If r is close to 0</a:t>
            </a:r>
            <a:r>
              <a:rPr dirty="0">
                <a:latin typeface="Calibri" panose="020F0502020204030204" pitchFamily="34" charset="0"/>
                <a:cs typeface="Calibri" panose="020F0502020204030204" pitchFamily="34" charset="0"/>
              </a:rPr>
              <a:t>, it means there is no relationship between the variables. </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solidFill>
                  <a:srgbClr val="942192"/>
                </a:solidFill>
                <a:latin typeface="Calibri" panose="020F0502020204030204" pitchFamily="34" charset="0"/>
                <a:cs typeface="Calibri" panose="020F0502020204030204" pitchFamily="34" charset="0"/>
              </a:rPr>
              <a:t>If r is positive</a:t>
            </a:r>
            <a:r>
              <a:rPr dirty="0">
                <a:latin typeface="Calibri" panose="020F0502020204030204" pitchFamily="34" charset="0"/>
                <a:cs typeface="Calibri" panose="020F0502020204030204" pitchFamily="34" charset="0"/>
              </a:rPr>
              <a:t>, it means that as one variable gets larger the other gets larger.</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solidFill>
                  <a:srgbClr val="FF2600"/>
                </a:solidFill>
                <a:latin typeface="Calibri" panose="020F0502020204030204" pitchFamily="34" charset="0"/>
                <a:cs typeface="Calibri" panose="020F0502020204030204" pitchFamily="34" charset="0"/>
              </a:rPr>
              <a:t>If r is negative,</a:t>
            </a:r>
            <a:r>
              <a:rPr dirty="0">
                <a:latin typeface="Calibri" panose="020F0502020204030204" pitchFamily="34" charset="0"/>
                <a:cs typeface="Calibri" panose="020F0502020204030204" pitchFamily="34" charset="0"/>
              </a:rPr>
              <a:t> it means that as one gets larger, the other gets smaller (often called an "inverse" correlation).</a:t>
            </a:r>
          </a:p>
        </p:txBody>
      </p:sp>
      <p:sp>
        <p:nvSpPr>
          <p:cNvPr id="2" name="Slide Number Placeholder 1">
            <a:extLst>
              <a:ext uri="{FF2B5EF4-FFF2-40B4-BE49-F238E27FC236}">
                <a16:creationId xmlns:a16="http://schemas.microsoft.com/office/drawing/2014/main" id="{5504438E-871E-41B3-BFD9-987C872AEA2C}"/>
              </a:ext>
            </a:extLst>
          </p:cNvPr>
          <p:cNvSpPr>
            <a:spLocks noGrp="1"/>
          </p:cNvSpPr>
          <p:nvPr>
            <p:ph type="sldNum" sz="quarter" idx="2"/>
          </p:nvPr>
        </p:nvSpPr>
        <p:spPr/>
        <p:txBody>
          <a:bodyPr/>
          <a:lstStyle/>
          <a:p>
            <a:fld id="{86CB4B4D-7CA3-9044-876B-883B54F8677D}" type="slidenum">
              <a:rPr lang="en-IN" smtClean="0">
                <a:latin typeface="Calibri" panose="020F0502020204030204" pitchFamily="34" charset="0"/>
                <a:cs typeface="Calibri" panose="020F0502020204030204" pitchFamily="34" charset="0"/>
              </a:rPr>
              <a:t>8</a:t>
            </a:fld>
            <a:endParaRPr lang="en-IN">
              <a:latin typeface="Calibri" panose="020F0502020204030204" pitchFamily="34" charset="0"/>
              <a:cs typeface="Calibri" panose="020F0502020204030204" pitchFamily="34" charset="0"/>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Correlation Coefficient  rxy"/>
          <p:cNvSpPr txBox="1">
            <a:spLocks noGrp="1"/>
          </p:cNvSpPr>
          <p:nvPr>
            <p:ph type="title"/>
          </p:nvPr>
        </p:nvSpPr>
        <p:spPr>
          <a:prstGeom prst="rect">
            <a:avLst/>
          </a:prstGeom>
        </p:spPr>
        <p:txBody>
          <a:bodyPr/>
          <a:lstStyle/>
          <a:p>
            <a:pPr>
              <a:defRPr sz="5000">
                <a:solidFill>
                  <a:srgbClr val="170981"/>
                </a:solidFill>
              </a:defRPr>
            </a:pPr>
            <a:r>
              <a:rPr b="1" dirty="0">
                <a:latin typeface="Calibri" panose="020F0502020204030204" pitchFamily="34" charset="0"/>
                <a:cs typeface="Calibri" panose="020F0502020204030204" pitchFamily="34" charset="0"/>
              </a:rPr>
              <a:t>Correlation Coefficient  </a:t>
            </a:r>
            <a:r>
              <a:rPr b="1" dirty="0" err="1">
                <a:latin typeface="Calibri" panose="020F0502020204030204" pitchFamily="34" charset="0"/>
                <a:cs typeface="Calibri" panose="020F0502020204030204" pitchFamily="34" charset="0"/>
              </a:rPr>
              <a:t>r</a:t>
            </a:r>
            <a:r>
              <a:rPr b="1" baseline="-5999" dirty="0" err="1">
                <a:latin typeface="Calibri" panose="020F0502020204030204" pitchFamily="34" charset="0"/>
                <a:cs typeface="Calibri" panose="020F0502020204030204" pitchFamily="34" charset="0"/>
              </a:rPr>
              <a:t>xy</a:t>
            </a:r>
            <a:endParaRPr b="1" baseline="-5999" dirty="0">
              <a:latin typeface="Calibri" panose="020F0502020204030204" pitchFamily="34" charset="0"/>
              <a:cs typeface="Calibri" panose="020F0502020204030204" pitchFamily="34" charset="0"/>
            </a:endParaRPr>
          </a:p>
        </p:txBody>
      </p:sp>
      <p:pic>
        <p:nvPicPr>
          <p:cNvPr id="329" name="Image" descr="Image"/>
          <p:cNvPicPr>
            <a:picLocks noChangeAspect="1"/>
          </p:cNvPicPr>
          <p:nvPr/>
        </p:nvPicPr>
        <p:blipFill>
          <a:blip r:embed="rId2"/>
          <a:stretch>
            <a:fillRect/>
          </a:stretch>
        </p:blipFill>
        <p:spPr>
          <a:xfrm>
            <a:off x="1543693" y="3168661"/>
            <a:ext cx="10169649" cy="3727096"/>
          </a:xfrm>
          <a:prstGeom prst="rect">
            <a:avLst/>
          </a:prstGeom>
          <a:ln w="12700">
            <a:miter lim="400000"/>
          </a:ln>
        </p:spPr>
      </p:pic>
      <p:sp>
        <p:nvSpPr>
          <p:cNvPr id="2" name="Slide Number Placeholder 1">
            <a:extLst>
              <a:ext uri="{FF2B5EF4-FFF2-40B4-BE49-F238E27FC236}">
                <a16:creationId xmlns:a16="http://schemas.microsoft.com/office/drawing/2014/main" id="{E880E39B-0CC8-4CBD-A867-1B83DC048615}"/>
              </a:ext>
            </a:extLst>
          </p:cNvPr>
          <p:cNvSpPr>
            <a:spLocks noGrp="1"/>
          </p:cNvSpPr>
          <p:nvPr>
            <p:ph type="sldNum" sz="quarter" idx="2"/>
          </p:nvPr>
        </p:nvSpPr>
        <p:spPr/>
        <p:txBody>
          <a:bodyPr/>
          <a:lstStyle/>
          <a:p>
            <a:fld id="{86CB4B4D-7CA3-9044-876B-883B54F8677D}" type="slidenum">
              <a:rPr lang="en-IN" smtClean="0"/>
              <a:t>9</a:t>
            </a:fld>
            <a:endParaRPr lang="en-IN"/>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8432E31F2FB9B44B860B4B885E92693" ma:contentTypeVersion="3" ma:contentTypeDescription="Create a new document." ma:contentTypeScope="" ma:versionID="6aaa6a89880c72b3898ebaa570f3cc91">
  <xsd:schema xmlns:xsd="http://www.w3.org/2001/XMLSchema" xmlns:xs="http://www.w3.org/2001/XMLSchema" xmlns:p="http://schemas.microsoft.com/office/2006/metadata/properties" xmlns:ns2="5fec2b50-0c22-4184-8bd8-c518e29fd48c" targetNamespace="http://schemas.microsoft.com/office/2006/metadata/properties" ma:root="true" ma:fieldsID="7798ab67eefe3d7a6633abc41c44ec4b" ns2:_="">
    <xsd:import namespace="5fec2b50-0c22-4184-8bd8-c518e29fd48c"/>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ec2b50-0c22-4184-8bd8-c518e29fd4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B1CE98-9E9C-4DEA-9B34-36D82C29BE2C}">
  <ds:schemaRefs>
    <ds:schemaRef ds:uri="http://schemas.microsoft.com/sharepoint/v3/contenttype/forms"/>
  </ds:schemaRefs>
</ds:datastoreItem>
</file>

<file path=customXml/itemProps2.xml><?xml version="1.0" encoding="utf-8"?>
<ds:datastoreItem xmlns:ds="http://schemas.openxmlformats.org/officeDocument/2006/customXml" ds:itemID="{EEBA0B28-1677-4DDB-8752-F5BB81253F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4AFA232-2FE8-434E-A08D-9E4C0421A07C}"/>
</file>

<file path=docProps/app.xml><?xml version="1.0" encoding="utf-8"?>
<Properties xmlns="http://schemas.openxmlformats.org/officeDocument/2006/extended-properties" xmlns:vt="http://schemas.openxmlformats.org/officeDocument/2006/docPropsVTypes">
  <Template>ML_LECTURE1_P2_intro</Template>
  <TotalTime>281</TotalTime>
  <Words>1455</Words>
  <Application>Microsoft Office PowerPoint</Application>
  <PresentationFormat>Custom</PresentationFormat>
  <Paragraphs>241</Paragraphs>
  <Slides>31</Slides>
  <Notes>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Calibri</vt:lpstr>
      <vt:lpstr>Cambria</vt:lpstr>
      <vt:lpstr>Cambria Math</vt:lpstr>
      <vt:lpstr>Century Schoolbook</vt:lpstr>
      <vt:lpstr>Helvetica</vt:lpstr>
      <vt:lpstr>Helvetica Neue</vt:lpstr>
      <vt:lpstr>Times New Roman</vt:lpstr>
      <vt:lpstr>Times-Roman</vt:lpstr>
      <vt:lpstr>Wingdings</vt:lpstr>
      <vt:lpstr>Wingdings 2</vt:lpstr>
      <vt:lpstr>Oriel</vt:lpstr>
      <vt:lpstr>19CSE305 MACHINE LEARNING Lecture 4_P3</vt:lpstr>
      <vt:lpstr>Covariance</vt:lpstr>
      <vt:lpstr>Smoking and Lung Capacity</vt:lpstr>
      <vt:lpstr>Smoking and Lung Capacity</vt:lpstr>
      <vt:lpstr>Covariance</vt:lpstr>
      <vt:lpstr>Covariance</vt:lpstr>
      <vt:lpstr>Calculating Covariance</vt:lpstr>
      <vt:lpstr>Correlation (rxy)</vt:lpstr>
      <vt:lpstr>Correlation Coefficient  rxy</vt:lpstr>
      <vt:lpstr>PowerPoint Presentation</vt:lpstr>
      <vt:lpstr>Correlation Coefficient - Common Expression</vt:lpstr>
      <vt:lpstr>Correlation Coefficient - Common Expression</vt:lpstr>
      <vt:lpstr>Conclusion</vt:lpstr>
      <vt:lpstr>Rescaling of Data</vt:lpstr>
      <vt:lpstr>Rescaling Data</vt:lpstr>
      <vt:lpstr>MinMax Scaler</vt:lpstr>
      <vt:lpstr>MinMax Scaler</vt:lpstr>
      <vt:lpstr>MinMax Scaler</vt:lpstr>
      <vt:lpstr>MinMax Scaler</vt:lpstr>
      <vt:lpstr>STANDARDIZE Z-Score</vt:lpstr>
      <vt:lpstr>STANDARDIZE Z-Score</vt:lpstr>
      <vt:lpstr>STANDARDIZE Z-Score</vt:lpstr>
      <vt:lpstr>STANDARDIZE Z-Score</vt:lpstr>
      <vt:lpstr>Z-Score - An example</vt:lpstr>
      <vt:lpstr>STANDARDIZE Z-Score</vt:lpstr>
      <vt:lpstr>Normalize or Standardize</vt:lpstr>
      <vt:lpstr>Binarize Data</vt:lpstr>
      <vt:lpstr>Encoding </vt:lpstr>
      <vt:lpstr>Label Encoding</vt:lpstr>
      <vt:lpstr>One Hot Encoding </vt:lpstr>
      <vt:lpstr>One Hot Encoding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Know Your Data</dc:title>
  <cp:lastModifiedBy>USER</cp:lastModifiedBy>
  <cp:revision>26</cp:revision>
  <dcterms:modified xsi:type="dcterms:W3CDTF">2021-08-06T04:22:24Z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0x01010038432E31F2FB9B44B860B4B885E92693</vt:lpwstr>
  </property>
</Properties>
</file>